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Open Sans" charset="1" panose="020B0606030504020204"/>
      <p:regular r:id="rId27"/>
    </p:embeddedFont>
    <p:embeddedFont>
      <p:font typeface="Open Sans Bold" charset="1" panose="020B0806030504020204"/>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jpeg>
</file>

<file path=ppt/media/image22.png>
</file>

<file path=ppt/media/image23.jpeg>
</file>

<file path=ppt/media/image24.pn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A1EFB2"/>
        </a:solidFill>
      </p:bgPr>
    </p:bg>
    <p:spTree>
      <p:nvGrpSpPr>
        <p:cNvPr id="1" name=""/>
        <p:cNvGrpSpPr/>
        <p:nvPr/>
      </p:nvGrpSpPr>
      <p:grpSpPr>
        <a:xfrm>
          <a:off x="0" y="0"/>
          <a:ext cx="0" cy="0"/>
          <a:chOff x="0" y="0"/>
          <a:chExt cx="0" cy="0"/>
        </a:xfrm>
      </p:grpSpPr>
      <p:sp>
        <p:nvSpPr>
          <p:cNvPr name="Freeform 2" id="2"/>
          <p:cNvSpPr/>
          <p:nvPr/>
        </p:nvSpPr>
        <p:spPr>
          <a:xfrm flipH="false" flipV="false" rot="0">
            <a:off x="12221478" y="2365824"/>
            <a:ext cx="4757422" cy="6428948"/>
          </a:xfrm>
          <a:custGeom>
            <a:avLst/>
            <a:gdLst/>
            <a:ahLst/>
            <a:cxnLst/>
            <a:rect r="r" b="b" t="t" l="l"/>
            <a:pathLst>
              <a:path h="6428948" w="4757422">
                <a:moveTo>
                  <a:pt x="0" y="0"/>
                </a:moveTo>
                <a:lnTo>
                  <a:pt x="4757421" y="0"/>
                </a:lnTo>
                <a:lnTo>
                  <a:pt x="4757421" y="6428949"/>
                </a:lnTo>
                <a:lnTo>
                  <a:pt x="0" y="64289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798596" y="0"/>
            <a:ext cx="6489404" cy="1930598"/>
          </a:xfrm>
          <a:custGeom>
            <a:avLst/>
            <a:gdLst/>
            <a:ahLst/>
            <a:cxnLst/>
            <a:rect r="r" b="b" t="t" l="l"/>
            <a:pathLst>
              <a:path h="1930598" w="6489404">
                <a:moveTo>
                  <a:pt x="0" y="0"/>
                </a:moveTo>
                <a:lnTo>
                  <a:pt x="6489404" y="0"/>
                </a:lnTo>
                <a:lnTo>
                  <a:pt x="6489404" y="1930598"/>
                </a:lnTo>
                <a:lnTo>
                  <a:pt x="0" y="1930598"/>
                </a:lnTo>
                <a:lnTo>
                  <a:pt x="0" y="0"/>
                </a:lnTo>
                <a:close/>
              </a:path>
            </a:pathLst>
          </a:custGeom>
          <a:blipFill>
            <a:blip r:embed="rId4"/>
            <a:stretch>
              <a:fillRect l="0" t="0" r="0" b="0"/>
            </a:stretch>
          </a:blipFill>
        </p:spPr>
      </p:sp>
      <p:sp>
        <p:nvSpPr>
          <p:cNvPr name="TextBox 4" id="4"/>
          <p:cNvSpPr txBox="true"/>
          <p:nvPr/>
        </p:nvSpPr>
        <p:spPr>
          <a:xfrm rot="0">
            <a:off x="1566854" y="2590800"/>
            <a:ext cx="8613455" cy="3829050"/>
          </a:xfrm>
          <a:prstGeom prst="rect">
            <a:avLst/>
          </a:prstGeom>
        </p:spPr>
        <p:txBody>
          <a:bodyPr anchor="t" rtlCol="false" tIns="0" lIns="0" bIns="0" rIns="0">
            <a:spAutoFit/>
          </a:bodyPr>
          <a:lstStyle/>
          <a:p>
            <a:pPr algn="ctr">
              <a:lnSpc>
                <a:spcPts val="10080"/>
              </a:lnSpc>
            </a:pPr>
            <a:r>
              <a:rPr lang="en-US" sz="8400">
                <a:solidFill>
                  <a:srgbClr val="2A2A2A"/>
                </a:solidFill>
                <a:latin typeface="Open Sans"/>
                <a:ea typeface="Open Sans"/>
                <a:cs typeface="Open Sans"/>
                <a:sym typeface="Open Sans"/>
              </a:rPr>
              <a:t>Unidad 1</a:t>
            </a:r>
          </a:p>
          <a:p>
            <a:pPr algn="ctr">
              <a:lnSpc>
                <a:spcPts val="10080"/>
              </a:lnSpc>
            </a:pPr>
            <a:r>
              <a:rPr lang="en-US" sz="8400">
                <a:solidFill>
                  <a:srgbClr val="2A2A2A"/>
                </a:solidFill>
                <a:latin typeface="Open Sans"/>
                <a:ea typeface="Open Sans"/>
                <a:cs typeface="Open Sans"/>
                <a:sym typeface="Open Sans"/>
              </a:rPr>
              <a:t> Libreria Estandar</a:t>
            </a:r>
          </a:p>
        </p:txBody>
      </p:sp>
      <p:sp>
        <p:nvSpPr>
          <p:cNvPr name="TextBox 5" id="5"/>
          <p:cNvSpPr txBox="true"/>
          <p:nvPr/>
        </p:nvSpPr>
        <p:spPr>
          <a:xfrm rot="0">
            <a:off x="1028700" y="9210675"/>
            <a:ext cx="6407944" cy="422275"/>
          </a:xfrm>
          <a:prstGeom prst="rect">
            <a:avLst/>
          </a:prstGeom>
        </p:spPr>
        <p:txBody>
          <a:bodyPr anchor="t" rtlCol="false" tIns="0" lIns="0" bIns="0" rIns="0">
            <a:spAutoFit/>
          </a:bodyPr>
          <a:lstStyle/>
          <a:p>
            <a:pPr algn="ctr">
              <a:lnSpc>
                <a:spcPts val="3499"/>
              </a:lnSpc>
            </a:pPr>
            <a:r>
              <a:rPr lang="en-US" sz="2499" b="true">
                <a:solidFill>
                  <a:srgbClr val="131416"/>
                </a:solidFill>
                <a:latin typeface="Open Sans Bold"/>
                <a:ea typeface="Open Sans Bold"/>
                <a:cs typeface="Open Sans Bold"/>
                <a:sym typeface="Open Sans Bold"/>
              </a:rPr>
              <a:t>Universidad de San Carlos de Guatemala</a:t>
            </a:r>
          </a:p>
        </p:txBody>
      </p:sp>
      <p:sp>
        <p:nvSpPr>
          <p:cNvPr name="TextBox 6" id="6"/>
          <p:cNvSpPr txBox="true"/>
          <p:nvPr/>
        </p:nvSpPr>
        <p:spPr>
          <a:xfrm rot="0">
            <a:off x="1028700" y="8751706"/>
            <a:ext cx="3525292" cy="422275"/>
          </a:xfrm>
          <a:prstGeom prst="rect">
            <a:avLst/>
          </a:prstGeom>
        </p:spPr>
        <p:txBody>
          <a:bodyPr anchor="t" rtlCol="false" tIns="0" lIns="0" bIns="0" rIns="0">
            <a:spAutoFit/>
          </a:bodyPr>
          <a:lstStyle/>
          <a:p>
            <a:pPr algn="ctr">
              <a:lnSpc>
                <a:spcPts val="3499"/>
              </a:lnSpc>
            </a:pPr>
            <a:r>
              <a:rPr lang="en-US" sz="2499" b="true">
                <a:solidFill>
                  <a:srgbClr val="131416"/>
                </a:solidFill>
                <a:latin typeface="Open Sans Bold"/>
                <a:ea typeface="Open Sans Bold"/>
                <a:cs typeface="Open Sans Bold"/>
                <a:sym typeface="Open Sans Bold"/>
              </a:rPr>
              <a:t>Facultad de Ingenieria</a:t>
            </a:r>
          </a:p>
        </p:txBody>
      </p:sp>
      <p:sp>
        <p:nvSpPr>
          <p:cNvPr name="TextBox 7" id="7"/>
          <p:cNvSpPr txBox="true"/>
          <p:nvPr/>
        </p:nvSpPr>
        <p:spPr>
          <a:xfrm rot="0">
            <a:off x="1028700" y="8293848"/>
            <a:ext cx="6981379" cy="422275"/>
          </a:xfrm>
          <a:prstGeom prst="rect">
            <a:avLst/>
          </a:prstGeom>
        </p:spPr>
        <p:txBody>
          <a:bodyPr anchor="t" rtlCol="false" tIns="0" lIns="0" bIns="0" rIns="0">
            <a:spAutoFit/>
          </a:bodyPr>
          <a:lstStyle/>
          <a:p>
            <a:pPr algn="ctr">
              <a:lnSpc>
                <a:spcPts val="3499"/>
              </a:lnSpc>
            </a:pPr>
            <a:r>
              <a:rPr lang="en-US" sz="2499" b="true">
                <a:solidFill>
                  <a:srgbClr val="131416"/>
                </a:solidFill>
                <a:latin typeface="Open Sans Bold"/>
                <a:ea typeface="Open Sans Bold"/>
                <a:cs typeface="Open Sans Bold"/>
                <a:sym typeface="Open Sans Bold"/>
              </a:rPr>
              <a:t>Escuela de Ingenieria de Ciencias Y Sistemas</a:t>
            </a:r>
          </a:p>
        </p:txBody>
      </p:sp>
      <p:sp>
        <p:nvSpPr>
          <p:cNvPr name="TextBox 8" id="8"/>
          <p:cNvSpPr txBox="true"/>
          <p:nvPr/>
        </p:nvSpPr>
        <p:spPr>
          <a:xfrm rot="0">
            <a:off x="1028700" y="7833473"/>
            <a:ext cx="3718024" cy="422275"/>
          </a:xfrm>
          <a:prstGeom prst="rect">
            <a:avLst/>
          </a:prstGeom>
        </p:spPr>
        <p:txBody>
          <a:bodyPr anchor="t" rtlCol="false" tIns="0" lIns="0" bIns="0" rIns="0">
            <a:spAutoFit/>
          </a:bodyPr>
          <a:lstStyle/>
          <a:p>
            <a:pPr algn="ctr">
              <a:lnSpc>
                <a:spcPts val="3499"/>
              </a:lnSpc>
            </a:pPr>
            <a:r>
              <a:rPr lang="en-US" sz="2499" b="true">
                <a:solidFill>
                  <a:srgbClr val="131416"/>
                </a:solidFill>
                <a:latin typeface="Open Sans Bold"/>
                <a:ea typeface="Open Sans Bold"/>
                <a:cs typeface="Open Sans Bold"/>
                <a:sym typeface="Open Sans Bold"/>
              </a:rPr>
              <a:t>Segundo semestre 2025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Freeform 4" id="4"/>
          <p:cNvSpPr/>
          <p:nvPr/>
        </p:nvSpPr>
        <p:spPr>
          <a:xfrm flipH="false" flipV="false" rot="0">
            <a:off x="1028700" y="2107509"/>
            <a:ext cx="11301259" cy="621569"/>
          </a:xfrm>
          <a:custGeom>
            <a:avLst/>
            <a:gdLst/>
            <a:ahLst/>
            <a:cxnLst/>
            <a:rect r="r" b="b" t="t" l="l"/>
            <a:pathLst>
              <a:path h="621569" w="11301259">
                <a:moveTo>
                  <a:pt x="0" y="0"/>
                </a:moveTo>
                <a:lnTo>
                  <a:pt x="11301259" y="0"/>
                </a:lnTo>
                <a:lnTo>
                  <a:pt x="11301259" y="621569"/>
                </a:lnTo>
                <a:lnTo>
                  <a:pt x="0" y="621569"/>
                </a:lnTo>
                <a:lnTo>
                  <a:pt x="0" y="0"/>
                </a:lnTo>
                <a:close/>
              </a:path>
            </a:pathLst>
          </a:custGeom>
          <a:blipFill>
            <a:blip r:embed="rId2"/>
            <a:stretch>
              <a:fillRect l="0" t="0" r="0" b="0"/>
            </a:stretch>
          </a:blipFill>
        </p:spPr>
      </p:sp>
      <p:sp>
        <p:nvSpPr>
          <p:cNvPr name="Freeform 5" id="5"/>
          <p:cNvSpPr/>
          <p:nvPr/>
        </p:nvSpPr>
        <p:spPr>
          <a:xfrm flipH="false" flipV="false" rot="0">
            <a:off x="13707133" y="1269560"/>
            <a:ext cx="2476509" cy="7988740"/>
          </a:xfrm>
          <a:custGeom>
            <a:avLst/>
            <a:gdLst/>
            <a:ahLst/>
            <a:cxnLst/>
            <a:rect r="r" b="b" t="t" l="l"/>
            <a:pathLst>
              <a:path h="7988740" w="2476509">
                <a:moveTo>
                  <a:pt x="0" y="0"/>
                </a:moveTo>
                <a:lnTo>
                  <a:pt x="2476510" y="0"/>
                </a:lnTo>
                <a:lnTo>
                  <a:pt x="2476510" y="7988740"/>
                </a:lnTo>
                <a:lnTo>
                  <a:pt x="0" y="7988740"/>
                </a:lnTo>
                <a:lnTo>
                  <a:pt x="0" y="0"/>
                </a:lnTo>
                <a:close/>
              </a:path>
            </a:pathLst>
          </a:custGeom>
          <a:blipFill>
            <a:blip r:embed="rId3"/>
            <a:stretch>
              <a:fillRect l="0" t="0" r="0" b="0"/>
            </a:stretch>
          </a:blipFill>
        </p:spPr>
      </p:sp>
      <p:sp>
        <p:nvSpPr>
          <p:cNvPr name="TextBox 6" id="6"/>
          <p:cNvSpPr txBox="true"/>
          <p:nvPr/>
        </p:nvSpPr>
        <p:spPr>
          <a:xfrm rot="0">
            <a:off x="1028700" y="481013"/>
            <a:ext cx="13656412"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Processes - Procesos</a:t>
            </a:r>
          </a:p>
        </p:txBody>
      </p:sp>
      <p:sp>
        <p:nvSpPr>
          <p:cNvPr name="TextBox 7" id="7"/>
          <p:cNvSpPr txBox="true"/>
          <p:nvPr/>
        </p:nvSpPr>
        <p:spPr>
          <a:xfrm rot="0">
            <a:off x="1377035" y="3629908"/>
            <a:ext cx="11301259" cy="53136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La pestaña "Processes" en SIMIO </a:t>
            </a:r>
            <a:r>
              <a:rPr lang="en-US" sz="3049">
                <a:solidFill>
                  <a:srgbClr val="2A2A2A"/>
                </a:solidFill>
                <a:latin typeface="Open Sans"/>
                <a:ea typeface="Open Sans"/>
                <a:cs typeface="Open Sans"/>
                <a:sym typeface="Open Sans"/>
              </a:rPr>
              <a:t>es una de las características fundamentales que te permite crear y diseñar el flujo de actividades y eventos en tu modelo desimulación. Los procesos son la representación lógica y secuencial decómolas cosassuceden en el sistema que estás modelando. </a:t>
            </a:r>
          </a:p>
          <a:p>
            <a:pPr algn="just">
              <a:lnSpc>
                <a:spcPts val="4269"/>
              </a:lnSpc>
            </a:pPr>
          </a:p>
          <a:p>
            <a:pPr algn="just">
              <a:lnSpc>
                <a:spcPts val="4269"/>
              </a:lnSpc>
            </a:pPr>
            <a:r>
              <a:rPr lang="en-US" sz="3049">
                <a:solidFill>
                  <a:srgbClr val="2A2A2A"/>
                </a:solidFill>
                <a:latin typeface="Open Sans"/>
                <a:ea typeface="Open Sans"/>
                <a:cs typeface="Open Sans"/>
                <a:sym typeface="Open Sans"/>
              </a:rPr>
              <a:t>Pueden incluir arribos de entidades (como clientes en una cola),operaciones de procesamiento, montaje deproductos y mucho más.</a:t>
            </a:r>
          </a:p>
          <a:p>
            <a:pPr algn="just">
              <a:lnSpc>
                <a:spcPts val="4269"/>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Freeform 4" id="4"/>
          <p:cNvSpPr/>
          <p:nvPr/>
        </p:nvSpPr>
        <p:spPr>
          <a:xfrm flipH="false" flipV="false" rot="0">
            <a:off x="1028700" y="2107509"/>
            <a:ext cx="11301259" cy="621569"/>
          </a:xfrm>
          <a:custGeom>
            <a:avLst/>
            <a:gdLst/>
            <a:ahLst/>
            <a:cxnLst/>
            <a:rect r="r" b="b" t="t" l="l"/>
            <a:pathLst>
              <a:path h="621569" w="11301259">
                <a:moveTo>
                  <a:pt x="0" y="0"/>
                </a:moveTo>
                <a:lnTo>
                  <a:pt x="11301259" y="0"/>
                </a:lnTo>
                <a:lnTo>
                  <a:pt x="11301259" y="621569"/>
                </a:lnTo>
                <a:lnTo>
                  <a:pt x="0" y="621569"/>
                </a:lnTo>
                <a:lnTo>
                  <a:pt x="0" y="0"/>
                </a:lnTo>
                <a:close/>
              </a:path>
            </a:pathLst>
          </a:custGeom>
          <a:blipFill>
            <a:blip r:embed="rId2"/>
            <a:stretch>
              <a:fillRect l="0" t="0" r="0" b="0"/>
            </a:stretch>
          </a:blipFill>
        </p:spPr>
      </p:sp>
      <p:sp>
        <p:nvSpPr>
          <p:cNvPr name="Freeform 5" id="5"/>
          <p:cNvSpPr/>
          <p:nvPr/>
        </p:nvSpPr>
        <p:spPr>
          <a:xfrm flipH="false" flipV="false" rot="0">
            <a:off x="13707133" y="1269560"/>
            <a:ext cx="2476509" cy="7988740"/>
          </a:xfrm>
          <a:custGeom>
            <a:avLst/>
            <a:gdLst/>
            <a:ahLst/>
            <a:cxnLst/>
            <a:rect r="r" b="b" t="t" l="l"/>
            <a:pathLst>
              <a:path h="7988740" w="2476509">
                <a:moveTo>
                  <a:pt x="0" y="0"/>
                </a:moveTo>
                <a:lnTo>
                  <a:pt x="2476510" y="0"/>
                </a:lnTo>
                <a:lnTo>
                  <a:pt x="2476510" y="7988740"/>
                </a:lnTo>
                <a:lnTo>
                  <a:pt x="0" y="7988740"/>
                </a:lnTo>
                <a:lnTo>
                  <a:pt x="0" y="0"/>
                </a:lnTo>
                <a:close/>
              </a:path>
            </a:pathLst>
          </a:custGeom>
          <a:blipFill>
            <a:blip r:embed="rId3"/>
            <a:stretch>
              <a:fillRect l="0" t="0" r="0" b="0"/>
            </a:stretch>
          </a:blipFill>
        </p:spPr>
      </p:sp>
      <p:sp>
        <p:nvSpPr>
          <p:cNvPr name="TextBox 6" id="6"/>
          <p:cNvSpPr txBox="true"/>
          <p:nvPr/>
        </p:nvSpPr>
        <p:spPr>
          <a:xfrm rot="0">
            <a:off x="1028700" y="481013"/>
            <a:ext cx="13656412"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Processes - Procesos</a:t>
            </a:r>
          </a:p>
        </p:txBody>
      </p:sp>
      <p:sp>
        <p:nvSpPr>
          <p:cNvPr name="TextBox 7" id="7"/>
          <p:cNvSpPr txBox="true"/>
          <p:nvPr/>
        </p:nvSpPr>
        <p:spPr>
          <a:xfrm rot="0">
            <a:off x="1377035" y="4430008"/>
            <a:ext cx="11301259" cy="37134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Los procesos </a:t>
            </a:r>
            <a:r>
              <a:rPr lang="en-US" sz="3049">
                <a:solidFill>
                  <a:srgbClr val="2A2A2A"/>
                </a:solidFill>
                <a:latin typeface="Open Sans"/>
                <a:ea typeface="Open Sans"/>
                <a:cs typeface="Open Sans"/>
                <a:sym typeface="Open Sans"/>
              </a:rPr>
              <a:t>son esenciales porque permiten capturar la dinámica temporal y el comportamiento del sistema a lo largo del tiempo. Imagina que estás modelando una línea de producción: los procesos te permiten definir qué actividades ocurren, en qué orden, cuánto tiempo toma cada una y cómo interactúan los recursos entre sí.</a:t>
            </a:r>
          </a:p>
          <a:p>
            <a:pPr algn="just">
              <a:lnSpc>
                <a:spcPts val="4269"/>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Freeform 4" id="4"/>
          <p:cNvSpPr/>
          <p:nvPr/>
        </p:nvSpPr>
        <p:spPr>
          <a:xfrm flipH="false" flipV="false" rot="0">
            <a:off x="1028700" y="2107509"/>
            <a:ext cx="11301259" cy="621569"/>
          </a:xfrm>
          <a:custGeom>
            <a:avLst/>
            <a:gdLst/>
            <a:ahLst/>
            <a:cxnLst/>
            <a:rect r="r" b="b" t="t" l="l"/>
            <a:pathLst>
              <a:path h="621569" w="11301259">
                <a:moveTo>
                  <a:pt x="0" y="0"/>
                </a:moveTo>
                <a:lnTo>
                  <a:pt x="11301259" y="0"/>
                </a:lnTo>
                <a:lnTo>
                  <a:pt x="11301259" y="621569"/>
                </a:lnTo>
                <a:lnTo>
                  <a:pt x="0" y="621569"/>
                </a:lnTo>
                <a:lnTo>
                  <a:pt x="0" y="0"/>
                </a:lnTo>
                <a:close/>
              </a:path>
            </a:pathLst>
          </a:custGeom>
          <a:blipFill>
            <a:blip r:embed="rId2"/>
            <a:stretch>
              <a:fillRect l="0" t="0" r="0" b="0"/>
            </a:stretch>
          </a:blipFill>
        </p:spPr>
      </p:sp>
      <p:sp>
        <p:nvSpPr>
          <p:cNvPr name="Freeform 5" id="5"/>
          <p:cNvSpPr/>
          <p:nvPr/>
        </p:nvSpPr>
        <p:spPr>
          <a:xfrm flipH="false" flipV="false" rot="0">
            <a:off x="13707133" y="1269560"/>
            <a:ext cx="2476509" cy="7988740"/>
          </a:xfrm>
          <a:custGeom>
            <a:avLst/>
            <a:gdLst/>
            <a:ahLst/>
            <a:cxnLst/>
            <a:rect r="r" b="b" t="t" l="l"/>
            <a:pathLst>
              <a:path h="7988740" w="2476509">
                <a:moveTo>
                  <a:pt x="0" y="0"/>
                </a:moveTo>
                <a:lnTo>
                  <a:pt x="2476510" y="0"/>
                </a:lnTo>
                <a:lnTo>
                  <a:pt x="2476510" y="7988740"/>
                </a:lnTo>
                <a:lnTo>
                  <a:pt x="0" y="7988740"/>
                </a:lnTo>
                <a:lnTo>
                  <a:pt x="0" y="0"/>
                </a:lnTo>
                <a:close/>
              </a:path>
            </a:pathLst>
          </a:custGeom>
          <a:blipFill>
            <a:blip r:embed="rId3"/>
            <a:stretch>
              <a:fillRect l="0" t="0" r="0" b="0"/>
            </a:stretch>
          </a:blipFill>
        </p:spPr>
      </p:sp>
      <p:sp>
        <p:nvSpPr>
          <p:cNvPr name="TextBox 6" id="6"/>
          <p:cNvSpPr txBox="true"/>
          <p:nvPr/>
        </p:nvSpPr>
        <p:spPr>
          <a:xfrm rot="0">
            <a:off x="1028700" y="481013"/>
            <a:ext cx="13656412"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Processes - Procesos</a:t>
            </a:r>
          </a:p>
        </p:txBody>
      </p:sp>
      <p:sp>
        <p:nvSpPr>
          <p:cNvPr name="TextBox 7" id="7"/>
          <p:cNvSpPr txBox="true"/>
          <p:nvPr/>
        </p:nvSpPr>
        <p:spPr>
          <a:xfrm rot="0">
            <a:off x="1377035" y="4696708"/>
            <a:ext cx="11301259" cy="31800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La pestaña "Processes" proporci</a:t>
            </a:r>
            <a:r>
              <a:rPr lang="en-US" sz="3049">
                <a:solidFill>
                  <a:srgbClr val="2A2A2A"/>
                </a:solidFill>
                <a:latin typeface="Open Sans"/>
                <a:ea typeface="Open Sans"/>
                <a:cs typeface="Open Sans"/>
                <a:sym typeface="Open Sans"/>
              </a:rPr>
              <a:t>ona una interfaz visual en la que puedes crear, editar y conectar eventos, actividades y rutas para construir el flujo lógico de tu sistema. Puedes pensar en ella como la forma en que "programas" la simulación para que se comporte como el sistema real que estás analizando.</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Freeform 4" id="4"/>
          <p:cNvSpPr/>
          <p:nvPr/>
        </p:nvSpPr>
        <p:spPr>
          <a:xfrm flipH="false" flipV="false" rot="0">
            <a:off x="1028700" y="2107509"/>
            <a:ext cx="11301259" cy="621569"/>
          </a:xfrm>
          <a:custGeom>
            <a:avLst/>
            <a:gdLst/>
            <a:ahLst/>
            <a:cxnLst/>
            <a:rect r="r" b="b" t="t" l="l"/>
            <a:pathLst>
              <a:path h="621569" w="11301259">
                <a:moveTo>
                  <a:pt x="0" y="0"/>
                </a:moveTo>
                <a:lnTo>
                  <a:pt x="11301259" y="0"/>
                </a:lnTo>
                <a:lnTo>
                  <a:pt x="11301259" y="621569"/>
                </a:lnTo>
                <a:lnTo>
                  <a:pt x="0" y="621569"/>
                </a:lnTo>
                <a:lnTo>
                  <a:pt x="0" y="0"/>
                </a:lnTo>
                <a:close/>
              </a:path>
            </a:pathLst>
          </a:custGeom>
          <a:blipFill>
            <a:blip r:embed="rId2"/>
            <a:stretch>
              <a:fillRect l="0" t="0" r="0" b="0"/>
            </a:stretch>
          </a:blipFill>
        </p:spPr>
      </p:sp>
      <p:sp>
        <p:nvSpPr>
          <p:cNvPr name="Freeform 5" id="5"/>
          <p:cNvSpPr/>
          <p:nvPr/>
        </p:nvSpPr>
        <p:spPr>
          <a:xfrm flipH="false" flipV="false" rot="0">
            <a:off x="13707133" y="1269560"/>
            <a:ext cx="2476509" cy="7988740"/>
          </a:xfrm>
          <a:custGeom>
            <a:avLst/>
            <a:gdLst/>
            <a:ahLst/>
            <a:cxnLst/>
            <a:rect r="r" b="b" t="t" l="l"/>
            <a:pathLst>
              <a:path h="7988740" w="2476509">
                <a:moveTo>
                  <a:pt x="0" y="0"/>
                </a:moveTo>
                <a:lnTo>
                  <a:pt x="2476510" y="0"/>
                </a:lnTo>
                <a:lnTo>
                  <a:pt x="2476510" y="7988740"/>
                </a:lnTo>
                <a:lnTo>
                  <a:pt x="0" y="7988740"/>
                </a:lnTo>
                <a:lnTo>
                  <a:pt x="0" y="0"/>
                </a:lnTo>
                <a:close/>
              </a:path>
            </a:pathLst>
          </a:custGeom>
          <a:blipFill>
            <a:blip r:embed="rId3"/>
            <a:stretch>
              <a:fillRect l="0" t="0" r="0" b="0"/>
            </a:stretch>
          </a:blipFill>
        </p:spPr>
      </p:sp>
      <p:sp>
        <p:nvSpPr>
          <p:cNvPr name="TextBox 6" id="6"/>
          <p:cNvSpPr txBox="true"/>
          <p:nvPr/>
        </p:nvSpPr>
        <p:spPr>
          <a:xfrm rot="0">
            <a:off x="1028700" y="481013"/>
            <a:ext cx="13656412"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Processes - Procesos</a:t>
            </a:r>
          </a:p>
        </p:txBody>
      </p:sp>
      <p:sp>
        <p:nvSpPr>
          <p:cNvPr name="TextBox 7" id="7"/>
          <p:cNvSpPr txBox="true"/>
          <p:nvPr/>
        </p:nvSpPr>
        <p:spPr>
          <a:xfrm rot="0">
            <a:off x="1397525" y="3324513"/>
            <a:ext cx="11301259" cy="21132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Podemos utilizar la lógica condici</a:t>
            </a:r>
            <a:r>
              <a:rPr lang="en-US" sz="3049">
                <a:solidFill>
                  <a:srgbClr val="2A2A2A"/>
                </a:solidFill>
                <a:latin typeface="Open Sans"/>
                <a:ea typeface="Open Sans"/>
                <a:cs typeface="Open Sans"/>
                <a:sym typeface="Open Sans"/>
              </a:rPr>
              <a:t>onal en los procesos para tomar decisiones basadas en el estado actual del sistema. Por ejemplo, se puede dirigir una entidad por diferentes caminos dependiendo de ciertas condiciones.</a:t>
            </a:r>
          </a:p>
        </p:txBody>
      </p:sp>
      <p:sp>
        <p:nvSpPr>
          <p:cNvPr name="TextBox 8" id="8"/>
          <p:cNvSpPr txBox="true"/>
          <p:nvPr/>
        </p:nvSpPr>
        <p:spPr>
          <a:xfrm rot="0">
            <a:off x="1397525" y="6172661"/>
            <a:ext cx="11301259" cy="21132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Los procesos permite</a:t>
            </a:r>
            <a:r>
              <a:rPr lang="en-US" sz="3049">
                <a:solidFill>
                  <a:srgbClr val="2A2A2A"/>
                </a:solidFill>
                <a:latin typeface="Open Sans"/>
                <a:ea typeface="Open Sans"/>
                <a:cs typeface="Open Sans"/>
                <a:sym typeface="Open Sans"/>
              </a:rPr>
              <a:t>n capturar detalles temporales, como el tiempo que lleva realizar una actividad o el tiempo entre los arribos de entidades. Esto es fundamental para comprender el rendimiento y la eficiencia del sistema.</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Freeform 4" id="4"/>
          <p:cNvSpPr/>
          <p:nvPr/>
        </p:nvSpPr>
        <p:spPr>
          <a:xfrm flipH="false" flipV="false" rot="0">
            <a:off x="10029769" y="4900895"/>
            <a:ext cx="6706132" cy="2707601"/>
          </a:xfrm>
          <a:custGeom>
            <a:avLst/>
            <a:gdLst/>
            <a:ahLst/>
            <a:cxnLst/>
            <a:rect r="r" b="b" t="t" l="l"/>
            <a:pathLst>
              <a:path h="2707601" w="6706132">
                <a:moveTo>
                  <a:pt x="0" y="0"/>
                </a:moveTo>
                <a:lnTo>
                  <a:pt x="6706132" y="0"/>
                </a:lnTo>
                <a:lnTo>
                  <a:pt x="6706132" y="2707601"/>
                </a:lnTo>
                <a:lnTo>
                  <a:pt x="0" y="2707601"/>
                </a:lnTo>
                <a:lnTo>
                  <a:pt x="0" y="0"/>
                </a:lnTo>
                <a:close/>
              </a:path>
            </a:pathLst>
          </a:custGeom>
          <a:blipFill>
            <a:blip r:embed="rId2"/>
            <a:stretch>
              <a:fillRect l="0" t="0" r="0" b="0"/>
            </a:stretch>
          </a:blipFill>
        </p:spPr>
      </p:sp>
      <p:sp>
        <p:nvSpPr>
          <p:cNvPr name="TextBox 5" id="5"/>
          <p:cNvSpPr txBox="true"/>
          <p:nvPr/>
        </p:nvSpPr>
        <p:spPr>
          <a:xfrm rot="0">
            <a:off x="1028700" y="481013"/>
            <a:ext cx="13656412"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Definiciones Date Time</a:t>
            </a:r>
          </a:p>
        </p:txBody>
      </p:sp>
      <p:sp>
        <p:nvSpPr>
          <p:cNvPr name="TextBox 6" id="6"/>
          <p:cNvSpPr txBox="true"/>
          <p:nvPr/>
        </p:nvSpPr>
        <p:spPr>
          <a:xfrm rot="0">
            <a:off x="1028700" y="1963419"/>
            <a:ext cx="15357105" cy="31800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Crear proc</a:t>
            </a:r>
            <a:r>
              <a:rPr lang="en-US" sz="3049">
                <a:solidFill>
                  <a:srgbClr val="2A2A2A"/>
                </a:solidFill>
                <a:latin typeface="Open Sans"/>
                <a:ea typeface="Open Sans"/>
                <a:cs typeface="Open Sans"/>
                <a:sym typeface="Open Sans"/>
              </a:rPr>
              <a:t>esos es una tarea bastante sencilla, ya que no es necesario programar manualmente lo que se necesita. Simplemente se arrastran y sueltan los elementos para construir el proceso y se configuran según los requerimientos.</a:t>
            </a:r>
          </a:p>
          <a:p>
            <a:pPr algn="just">
              <a:lnSpc>
                <a:spcPts val="4269"/>
              </a:lnSpc>
            </a:pPr>
          </a:p>
          <a:p>
            <a:pPr algn="just">
              <a:lnSpc>
                <a:spcPts val="4269"/>
              </a:lnSpc>
            </a:pPr>
          </a:p>
          <a:p>
            <a:pPr algn="just">
              <a:lnSpc>
                <a:spcPts val="4269"/>
              </a:lnSpc>
            </a:pPr>
          </a:p>
        </p:txBody>
      </p:sp>
      <p:sp>
        <p:nvSpPr>
          <p:cNvPr name="TextBox 7" id="7"/>
          <p:cNvSpPr txBox="true"/>
          <p:nvPr/>
        </p:nvSpPr>
        <p:spPr>
          <a:xfrm rot="0">
            <a:off x="1028700" y="4082326"/>
            <a:ext cx="6525796" cy="3180081"/>
          </a:xfrm>
          <a:prstGeom prst="rect">
            <a:avLst/>
          </a:prstGeom>
        </p:spPr>
        <p:txBody>
          <a:bodyPr anchor="t" rtlCol="false" tIns="0" lIns="0" bIns="0" rIns="0">
            <a:spAutoFit/>
          </a:bodyPr>
          <a:lstStyle/>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Crear un c</a:t>
            </a:r>
            <a:r>
              <a:rPr lang="en-US" sz="3049">
                <a:solidFill>
                  <a:srgbClr val="2A2A2A"/>
                </a:solidFill>
                <a:latin typeface="Open Sans"/>
                <a:ea typeface="Open Sans"/>
                <a:cs typeface="Open Sans"/>
                <a:sym typeface="Open Sans"/>
              </a:rPr>
              <a:t>ontador</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Generar Delays para cálculos</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Asignar valores a una o varias variables</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Crear condiciones (tipo IF)</a:t>
            </a:r>
          </a:p>
          <a:p>
            <a:pPr algn="just">
              <a:lnSpc>
                <a:spcPts val="4269"/>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A1EFB2"/>
        </a:solidFill>
      </p:bgPr>
    </p:bg>
    <p:spTree>
      <p:nvGrpSpPr>
        <p:cNvPr id="1" name=""/>
        <p:cNvGrpSpPr/>
        <p:nvPr/>
      </p:nvGrpSpPr>
      <p:grpSpPr>
        <a:xfrm>
          <a:off x="0" y="0"/>
          <a:ext cx="0" cy="0"/>
          <a:chOff x="0" y="0"/>
          <a:chExt cx="0" cy="0"/>
        </a:xfrm>
      </p:grpSpPr>
      <p:sp>
        <p:nvSpPr>
          <p:cNvPr name="TextBox 2" id="2"/>
          <p:cNvSpPr txBox="true"/>
          <p:nvPr/>
        </p:nvSpPr>
        <p:spPr>
          <a:xfrm rot="0">
            <a:off x="1592036" y="3736776"/>
            <a:ext cx="7010767" cy="1533525"/>
          </a:xfrm>
          <a:prstGeom prst="rect">
            <a:avLst/>
          </a:prstGeom>
        </p:spPr>
        <p:txBody>
          <a:bodyPr anchor="t" rtlCol="false" tIns="0" lIns="0" bIns="0" rIns="0">
            <a:spAutoFit/>
          </a:bodyPr>
          <a:lstStyle/>
          <a:p>
            <a:pPr algn="l">
              <a:lnSpc>
                <a:spcPts val="12000"/>
              </a:lnSpc>
            </a:pPr>
            <a:r>
              <a:rPr lang="en-US" sz="10000">
                <a:solidFill>
                  <a:srgbClr val="2A2A2A"/>
                </a:solidFill>
                <a:latin typeface="Open Sans"/>
                <a:ea typeface="Open Sans"/>
                <a:cs typeface="Open Sans"/>
                <a:sym typeface="Open Sans"/>
              </a:rPr>
              <a:t>Ejemplo !</a:t>
            </a:r>
          </a:p>
        </p:txBody>
      </p:sp>
      <p:sp>
        <p:nvSpPr>
          <p:cNvPr name="Freeform 3" id="3"/>
          <p:cNvSpPr/>
          <p:nvPr/>
        </p:nvSpPr>
        <p:spPr>
          <a:xfrm flipH="false" flipV="false" rot="0">
            <a:off x="10282646" y="0"/>
            <a:ext cx="8005354" cy="10287000"/>
          </a:xfrm>
          <a:custGeom>
            <a:avLst/>
            <a:gdLst/>
            <a:ahLst/>
            <a:cxnLst/>
            <a:rect r="r" b="b" t="t" l="l"/>
            <a:pathLst>
              <a:path h="10287000" w="8005354">
                <a:moveTo>
                  <a:pt x="0" y="0"/>
                </a:moveTo>
                <a:lnTo>
                  <a:pt x="8005354" y="0"/>
                </a:lnTo>
                <a:lnTo>
                  <a:pt x="8005354" y="10287000"/>
                </a:lnTo>
                <a:lnTo>
                  <a:pt x="0" y="10287000"/>
                </a:lnTo>
                <a:lnTo>
                  <a:pt x="0" y="0"/>
                </a:lnTo>
                <a:close/>
              </a:path>
            </a:pathLst>
          </a:custGeom>
          <a:blipFill>
            <a:blip r:embed="rId2"/>
            <a:stretch>
              <a:fillRect l="0" t="-8365" r="0" b="-8365"/>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TextBox 4" id="4"/>
          <p:cNvSpPr txBox="true"/>
          <p:nvPr/>
        </p:nvSpPr>
        <p:spPr>
          <a:xfrm rot="0">
            <a:off x="1395350" y="1580026"/>
            <a:ext cx="10132434" cy="85140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En una empresa telefónica se atienden tres tipos de clientes: el 30% llega a realizar pagos, otro 30% solicita atención al cliente y el resto se dirige al área de ventas. Los clientes ingresan al sistema con una tasa de llegada exponencial de 0.8 por minuto.</a:t>
            </a:r>
          </a:p>
          <a:p>
            <a:pPr algn="just">
              <a:lnSpc>
                <a:spcPts val="4269"/>
              </a:lnSpc>
            </a:pPr>
          </a:p>
          <a:p>
            <a:pPr algn="just">
              <a:lnSpc>
                <a:spcPts val="4269"/>
              </a:lnSpc>
            </a:pPr>
            <a:r>
              <a:rPr lang="en-US" sz="3049">
                <a:solidFill>
                  <a:srgbClr val="2A2A2A"/>
                </a:solidFill>
                <a:latin typeface="Open Sans"/>
                <a:ea typeface="Open Sans"/>
                <a:cs typeface="Open Sans"/>
                <a:sym typeface="Open Sans"/>
              </a:rPr>
              <a:t>El área de atención al cliente cuenta con 2 servidores y atiende con un tiempo mínimo de 10 minutos, máximo de 60 y un promedio de 25 minutos. El área de pagos también tiene 2 servidores, con un tiempo de atención exponencial de 10 minutos y una mensualidad fija de Q125 por cliente. Por último, el área de ventas opera con 2 servidores y un tiempo de atención exponencial de 15 minutos. Cada estación maneja una cola única.</a:t>
            </a:r>
          </a:p>
          <a:p>
            <a:pPr algn="just">
              <a:lnSpc>
                <a:spcPts val="4269"/>
              </a:lnSpc>
            </a:pPr>
          </a:p>
          <a:p>
            <a:pPr algn="just">
              <a:lnSpc>
                <a:spcPts val="4269"/>
              </a:lnSpc>
            </a:pPr>
          </a:p>
        </p:txBody>
      </p:sp>
      <p:sp>
        <p:nvSpPr>
          <p:cNvPr name="Freeform 5" id="5"/>
          <p:cNvSpPr/>
          <p:nvPr/>
        </p:nvSpPr>
        <p:spPr>
          <a:xfrm flipH="false" flipV="false" rot="0">
            <a:off x="12169574" y="1637176"/>
            <a:ext cx="4767719" cy="6356958"/>
          </a:xfrm>
          <a:custGeom>
            <a:avLst/>
            <a:gdLst/>
            <a:ahLst/>
            <a:cxnLst/>
            <a:rect r="r" b="b" t="t" l="l"/>
            <a:pathLst>
              <a:path h="6356958" w="4767719">
                <a:moveTo>
                  <a:pt x="0" y="0"/>
                </a:moveTo>
                <a:lnTo>
                  <a:pt x="4767718" y="0"/>
                </a:lnTo>
                <a:lnTo>
                  <a:pt x="4767718" y="6356959"/>
                </a:lnTo>
                <a:lnTo>
                  <a:pt x="0" y="6356959"/>
                </a:lnTo>
                <a:lnTo>
                  <a:pt x="0" y="0"/>
                </a:lnTo>
                <a:close/>
              </a:path>
            </a:pathLst>
          </a:custGeom>
          <a:blipFill>
            <a:blip r:embed="rId2"/>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TextBox 4" id="4"/>
          <p:cNvSpPr txBox="true"/>
          <p:nvPr/>
        </p:nvSpPr>
        <p:spPr>
          <a:xfrm rot="0">
            <a:off x="1418015" y="2396940"/>
            <a:ext cx="10132434" cy="4780281"/>
          </a:xfrm>
          <a:prstGeom prst="rect">
            <a:avLst/>
          </a:prstGeom>
        </p:spPr>
        <p:txBody>
          <a:bodyPr anchor="t" rtlCol="false" tIns="0" lIns="0" bIns="0" rIns="0">
            <a:spAutoFit/>
          </a:bodyPr>
          <a:lstStyle/>
          <a:p>
            <a:pPr algn="just">
              <a:lnSpc>
                <a:spcPts val="4269"/>
              </a:lnSpc>
            </a:pPr>
            <a:r>
              <a:rPr lang="en-US" sz="3049" b="true">
                <a:solidFill>
                  <a:srgbClr val="2A2A2A"/>
                </a:solidFill>
                <a:latin typeface="Open Sans Bold"/>
                <a:ea typeface="Open Sans Bold"/>
                <a:cs typeface="Open Sans Bold"/>
                <a:sym typeface="Open Sans Bold"/>
              </a:rPr>
              <a:t>Objetivo del modelo:</a:t>
            </a:r>
          </a:p>
          <a:p>
            <a:pPr algn="just">
              <a:lnSpc>
                <a:spcPts val="4269"/>
              </a:lnSpc>
            </a:pPr>
            <a:r>
              <a:rPr lang="en-US" sz="3049">
                <a:solidFill>
                  <a:srgbClr val="2A2A2A"/>
                </a:solidFill>
                <a:latin typeface="Open Sans"/>
                <a:ea typeface="Open Sans"/>
                <a:cs typeface="Open Sans"/>
                <a:sym typeface="Open Sans"/>
              </a:rPr>
              <a:t>Simular el sistema y mostrar los siguientes resultados:</a:t>
            </a:r>
          </a:p>
          <a:p>
            <a:pPr algn="just" marL="658491" indent="-329245" lvl="1">
              <a:lnSpc>
                <a:spcPts val="4269"/>
              </a:lnSpc>
              <a:buAutoNum type="arabicPeriod" startAt="1"/>
            </a:pPr>
            <a:r>
              <a:rPr lang="en-US" sz="3049">
                <a:solidFill>
                  <a:srgbClr val="2A2A2A"/>
                </a:solidFill>
                <a:latin typeface="Open Sans"/>
                <a:ea typeface="Open Sans"/>
                <a:cs typeface="Open Sans"/>
                <a:sym typeface="Open Sans"/>
              </a:rPr>
              <a:t>¿Cuántas personas pasan por cada un</a:t>
            </a:r>
            <a:r>
              <a:rPr lang="en-US" sz="3049">
                <a:solidFill>
                  <a:srgbClr val="2A2A2A"/>
                </a:solidFill>
                <a:latin typeface="Open Sans"/>
                <a:ea typeface="Open Sans"/>
                <a:cs typeface="Open Sans"/>
                <a:sym typeface="Open Sans"/>
              </a:rPr>
              <a:t>a de las estaciones?</a:t>
            </a:r>
          </a:p>
          <a:p>
            <a:pPr algn="just" marL="658491" indent="-329245" lvl="1">
              <a:lnSpc>
                <a:spcPts val="4269"/>
              </a:lnSpc>
              <a:buAutoNum type="arabicPeriod" startAt="1"/>
            </a:pPr>
            <a:r>
              <a:rPr lang="en-US" sz="3049">
                <a:solidFill>
                  <a:srgbClr val="2A2A2A"/>
                </a:solidFill>
                <a:latin typeface="Open Sans"/>
                <a:ea typeface="Open Sans"/>
                <a:cs typeface="Open Sans"/>
                <a:sym typeface="Open Sans"/>
              </a:rPr>
              <a:t>¿Cuál es el monto total recaudado en pagos durante todo el día?</a:t>
            </a:r>
          </a:p>
          <a:p>
            <a:pPr algn="just" marL="658491" indent="-329245" lvl="1">
              <a:lnSpc>
                <a:spcPts val="4269"/>
              </a:lnSpc>
              <a:buAutoNum type="arabicPeriod" startAt="1"/>
            </a:pPr>
            <a:r>
              <a:rPr lang="en-US" sz="3049">
                <a:solidFill>
                  <a:srgbClr val="2A2A2A"/>
                </a:solidFill>
                <a:latin typeface="Open Sans"/>
                <a:ea typeface="Open Sans"/>
                <a:cs typeface="Open Sans"/>
                <a:sym typeface="Open Sans"/>
              </a:rPr>
              <a:t>¿Cuál es el monto de transacción total atendido por cada cajero del área de pagos?</a:t>
            </a:r>
          </a:p>
          <a:p>
            <a:pPr algn="just">
              <a:lnSpc>
                <a:spcPts val="4269"/>
              </a:lnSpc>
            </a:pPr>
          </a:p>
        </p:txBody>
      </p:sp>
      <p:sp>
        <p:nvSpPr>
          <p:cNvPr name="Freeform 5" id="5"/>
          <p:cNvSpPr/>
          <p:nvPr/>
        </p:nvSpPr>
        <p:spPr>
          <a:xfrm flipH="false" flipV="false" rot="0">
            <a:off x="12169574" y="1637176"/>
            <a:ext cx="4767719" cy="6356958"/>
          </a:xfrm>
          <a:custGeom>
            <a:avLst/>
            <a:gdLst/>
            <a:ahLst/>
            <a:cxnLst/>
            <a:rect r="r" b="b" t="t" l="l"/>
            <a:pathLst>
              <a:path h="6356958" w="4767719">
                <a:moveTo>
                  <a:pt x="0" y="0"/>
                </a:moveTo>
                <a:lnTo>
                  <a:pt x="4767718" y="0"/>
                </a:lnTo>
                <a:lnTo>
                  <a:pt x="4767718" y="6356959"/>
                </a:lnTo>
                <a:lnTo>
                  <a:pt x="0" y="6356959"/>
                </a:lnTo>
                <a:lnTo>
                  <a:pt x="0" y="0"/>
                </a:lnTo>
                <a:close/>
              </a:path>
            </a:pathLst>
          </a:custGeom>
          <a:blipFill>
            <a:blip r:embed="rId2"/>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A1EFB2"/>
        </a:solidFill>
      </p:bgPr>
    </p:bg>
    <p:spTree>
      <p:nvGrpSpPr>
        <p:cNvPr id="1" name=""/>
        <p:cNvGrpSpPr/>
        <p:nvPr/>
      </p:nvGrpSpPr>
      <p:grpSpPr>
        <a:xfrm>
          <a:off x="0" y="0"/>
          <a:ext cx="0" cy="0"/>
          <a:chOff x="0" y="0"/>
          <a:chExt cx="0" cy="0"/>
        </a:xfrm>
      </p:grpSpPr>
      <p:sp>
        <p:nvSpPr>
          <p:cNvPr name="TextBox 2" id="2"/>
          <p:cNvSpPr txBox="true"/>
          <p:nvPr/>
        </p:nvSpPr>
        <p:spPr>
          <a:xfrm rot="0">
            <a:off x="1028700" y="1143153"/>
            <a:ext cx="7010767" cy="1762125"/>
          </a:xfrm>
          <a:prstGeom prst="rect">
            <a:avLst/>
          </a:prstGeom>
        </p:spPr>
        <p:txBody>
          <a:bodyPr anchor="t" rtlCol="false" tIns="0" lIns="0" bIns="0" rIns="0">
            <a:spAutoFit/>
          </a:bodyPr>
          <a:lstStyle/>
          <a:p>
            <a:pPr algn="ctr">
              <a:lnSpc>
                <a:spcPts val="6959"/>
              </a:lnSpc>
            </a:pPr>
            <a:r>
              <a:rPr lang="en-US" sz="5799">
                <a:solidFill>
                  <a:srgbClr val="2A2A2A"/>
                </a:solidFill>
                <a:latin typeface="Open Sans"/>
                <a:ea typeface="Open Sans"/>
                <a:cs typeface="Open Sans"/>
                <a:sym typeface="Open Sans"/>
              </a:rPr>
              <a:t>Conceptos clave aprendidos</a:t>
            </a:r>
          </a:p>
        </p:txBody>
      </p:sp>
      <p:sp>
        <p:nvSpPr>
          <p:cNvPr name="Freeform 3" id="3"/>
          <p:cNvSpPr/>
          <p:nvPr/>
        </p:nvSpPr>
        <p:spPr>
          <a:xfrm flipH="false" flipV="false" rot="0">
            <a:off x="10282646" y="0"/>
            <a:ext cx="8005354" cy="10287000"/>
          </a:xfrm>
          <a:custGeom>
            <a:avLst/>
            <a:gdLst/>
            <a:ahLst/>
            <a:cxnLst/>
            <a:rect r="r" b="b" t="t" l="l"/>
            <a:pathLst>
              <a:path h="10287000" w="8005354">
                <a:moveTo>
                  <a:pt x="0" y="0"/>
                </a:moveTo>
                <a:lnTo>
                  <a:pt x="8005354" y="0"/>
                </a:lnTo>
                <a:lnTo>
                  <a:pt x="8005354" y="10287000"/>
                </a:lnTo>
                <a:lnTo>
                  <a:pt x="0" y="10287000"/>
                </a:lnTo>
                <a:lnTo>
                  <a:pt x="0" y="0"/>
                </a:lnTo>
                <a:close/>
              </a:path>
            </a:pathLst>
          </a:custGeom>
          <a:blipFill>
            <a:blip r:embed="rId2"/>
            <a:stretch>
              <a:fillRect l="0" t="-8365" r="0" b="-8365"/>
            </a:stretch>
          </a:blipFill>
        </p:spPr>
      </p:sp>
      <p:grpSp>
        <p:nvGrpSpPr>
          <p:cNvPr name="Group 4" id="4"/>
          <p:cNvGrpSpPr/>
          <p:nvPr/>
        </p:nvGrpSpPr>
        <p:grpSpPr>
          <a:xfrm rot="0">
            <a:off x="1465682" y="4528808"/>
            <a:ext cx="12270792" cy="3623161"/>
            <a:chOff x="0" y="0"/>
            <a:chExt cx="16361055" cy="4830881"/>
          </a:xfrm>
        </p:grpSpPr>
        <p:sp>
          <p:nvSpPr>
            <p:cNvPr name="TextBox 5" id="5"/>
            <p:cNvSpPr txBox="true"/>
            <p:nvPr/>
          </p:nvSpPr>
          <p:spPr>
            <a:xfrm rot="0">
              <a:off x="0" y="-9525"/>
              <a:ext cx="16361055" cy="3322113"/>
            </a:xfrm>
            <a:prstGeom prst="rect">
              <a:avLst/>
            </a:prstGeom>
          </p:spPr>
          <p:txBody>
            <a:bodyPr anchor="t" rtlCol="false" tIns="0" lIns="0" bIns="0" rIns="0">
              <a:spAutoFit/>
            </a:bodyPr>
            <a:lstStyle/>
            <a:p>
              <a:pPr algn="just" marL="703925" indent="-351963" lvl="1">
                <a:lnSpc>
                  <a:spcPts val="3912"/>
                </a:lnSpc>
                <a:buFont typeface="Arial"/>
                <a:buChar char="•"/>
              </a:pPr>
              <a:r>
                <a:rPr lang="en-US" sz="3260">
                  <a:solidFill>
                    <a:srgbClr val="2A2A2A"/>
                  </a:solidFill>
                  <a:latin typeface="Open Sans"/>
                  <a:ea typeface="Open Sans"/>
                  <a:cs typeface="Open Sans"/>
                  <a:sym typeface="Open Sans"/>
                </a:rPr>
                <a:t>Processos</a:t>
              </a:r>
            </a:p>
            <a:p>
              <a:pPr algn="just" marL="703925" indent="-351963" lvl="1">
                <a:lnSpc>
                  <a:spcPts val="3912"/>
                </a:lnSpc>
                <a:buFont typeface="Arial"/>
                <a:buChar char="•"/>
              </a:pPr>
              <a:r>
                <a:rPr lang="en-US" sz="3260">
                  <a:solidFill>
                    <a:srgbClr val="2A2A2A"/>
                  </a:solidFill>
                  <a:latin typeface="Open Sans"/>
                  <a:ea typeface="Open Sans"/>
                  <a:cs typeface="Open Sans"/>
                  <a:sym typeface="Open Sans"/>
                </a:rPr>
                <a:t>Definiciones</a:t>
              </a:r>
            </a:p>
            <a:p>
              <a:pPr algn="just" marL="703925" indent="-351963" lvl="1">
                <a:lnSpc>
                  <a:spcPts val="3912"/>
                </a:lnSpc>
                <a:buFont typeface="Arial"/>
                <a:buChar char="•"/>
              </a:pPr>
              <a:r>
                <a:rPr lang="en-US" sz="3260">
                  <a:solidFill>
                    <a:srgbClr val="2A2A2A"/>
                  </a:solidFill>
                  <a:latin typeface="Open Sans"/>
                  <a:ea typeface="Open Sans"/>
                  <a:cs typeface="Open Sans"/>
                  <a:sym typeface="Open Sans"/>
                </a:rPr>
                <a:t>Variables </a:t>
              </a:r>
            </a:p>
            <a:p>
              <a:pPr algn="just" marL="703925" indent="-351963" lvl="1">
                <a:lnSpc>
                  <a:spcPts val="3912"/>
                </a:lnSpc>
                <a:buFont typeface="Arial"/>
                <a:buChar char="•"/>
              </a:pPr>
              <a:r>
                <a:rPr lang="en-US" sz="3260">
                  <a:solidFill>
                    <a:srgbClr val="2A2A2A"/>
                  </a:solidFill>
                  <a:latin typeface="Open Sans"/>
                  <a:ea typeface="Open Sans"/>
                  <a:cs typeface="Open Sans"/>
                  <a:sym typeface="Open Sans"/>
                </a:rPr>
                <a:t>Estados</a:t>
              </a:r>
            </a:p>
            <a:p>
              <a:pPr algn="just" marL="703925" indent="-351963" lvl="1">
                <a:lnSpc>
                  <a:spcPts val="3912"/>
                </a:lnSpc>
                <a:buFont typeface="Arial"/>
                <a:buChar char="•"/>
              </a:pPr>
              <a:r>
                <a:rPr lang="en-US" sz="3260">
                  <a:solidFill>
                    <a:srgbClr val="2A2A2A"/>
                  </a:solidFill>
                  <a:latin typeface="Open Sans"/>
                  <a:ea typeface="Open Sans"/>
                  <a:cs typeface="Open Sans"/>
                  <a:sym typeface="Open Sans"/>
                </a:rPr>
                <a:t>Mejores soluciones</a:t>
              </a:r>
            </a:p>
          </p:txBody>
        </p:sp>
        <p:sp>
          <p:nvSpPr>
            <p:cNvPr name="TextBox 6" id="6"/>
            <p:cNvSpPr txBox="true"/>
            <p:nvPr/>
          </p:nvSpPr>
          <p:spPr>
            <a:xfrm rot="0">
              <a:off x="0" y="4240683"/>
              <a:ext cx="16361055" cy="462427"/>
            </a:xfrm>
            <a:prstGeom prst="rect">
              <a:avLst/>
            </a:prstGeom>
          </p:spPr>
          <p:txBody>
            <a:bodyPr anchor="t" rtlCol="false" tIns="0" lIns="0" bIns="0" rIns="0">
              <a:spAutoFit/>
            </a:bodyPr>
            <a:lstStyle/>
            <a:p>
              <a:pPr algn="l">
                <a:lnSpc>
                  <a:spcPts val="2999"/>
                </a:lnSpc>
              </a:pPr>
            </a:p>
          </p:txBody>
        </p:sp>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A1EFB2"/>
        </a:solidFill>
      </p:bgPr>
    </p:bg>
    <p:spTree>
      <p:nvGrpSpPr>
        <p:cNvPr id="1" name=""/>
        <p:cNvGrpSpPr/>
        <p:nvPr/>
      </p:nvGrpSpPr>
      <p:grpSpPr>
        <a:xfrm>
          <a:off x="0" y="0"/>
          <a:ext cx="0" cy="0"/>
          <a:chOff x="0" y="0"/>
          <a:chExt cx="0" cy="0"/>
        </a:xfrm>
      </p:grpSpPr>
      <p:sp>
        <p:nvSpPr>
          <p:cNvPr name="TextBox 2" id="2"/>
          <p:cNvSpPr txBox="true"/>
          <p:nvPr/>
        </p:nvSpPr>
        <p:spPr>
          <a:xfrm rot="0">
            <a:off x="9757154" y="1676564"/>
            <a:ext cx="7034868" cy="1965325"/>
          </a:xfrm>
          <a:prstGeom prst="rect">
            <a:avLst/>
          </a:prstGeom>
        </p:spPr>
        <p:txBody>
          <a:bodyPr anchor="t" rtlCol="false" tIns="0" lIns="0" bIns="0" rIns="0">
            <a:spAutoFit/>
          </a:bodyPr>
          <a:lstStyle/>
          <a:p>
            <a:pPr algn="ctr" marL="0" indent="0" lvl="0">
              <a:lnSpc>
                <a:spcPts val="7699"/>
              </a:lnSpc>
              <a:spcBef>
                <a:spcPct val="0"/>
              </a:spcBef>
            </a:pPr>
            <a:r>
              <a:rPr lang="en-US" b="true" sz="6999">
                <a:solidFill>
                  <a:srgbClr val="2A2A2A"/>
                </a:solidFill>
                <a:latin typeface="Open Sans Bold"/>
                <a:ea typeface="Open Sans Bold"/>
                <a:cs typeface="Open Sans Bold"/>
                <a:sym typeface="Open Sans Bold"/>
              </a:rPr>
              <a:t>Valor de la semana</a:t>
            </a:r>
          </a:p>
        </p:txBody>
      </p:sp>
      <p:sp>
        <p:nvSpPr>
          <p:cNvPr name="Freeform 3" id="3"/>
          <p:cNvSpPr/>
          <p:nvPr/>
        </p:nvSpPr>
        <p:spPr>
          <a:xfrm flipH="false" flipV="false" rot="0">
            <a:off x="0" y="0"/>
            <a:ext cx="8005354" cy="10287000"/>
          </a:xfrm>
          <a:custGeom>
            <a:avLst/>
            <a:gdLst/>
            <a:ahLst/>
            <a:cxnLst/>
            <a:rect r="r" b="b" t="t" l="l"/>
            <a:pathLst>
              <a:path h="10287000" w="8005354">
                <a:moveTo>
                  <a:pt x="0" y="0"/>
                </a:moveTo>
                <a:lnTo>
                  <a:pt x="8005354" y="0"/>
                </a:lnTo>
                <a:lnTo>
                  <a:pt x="8005354" y="10287000"/>
                </a:lnTo>
                <a:lnTo>
                  <a:pt x="0" y="10287000"/>
                </a:lnTo>
                <a:lnTo>
                  <a:pt x="0" y="0"/>
                </a:lnTo>
                <a:close/>
              </a:path>
            </a:pathLst>
          </a:custGeom>
          <a:blipFill>
            <a:blip r:embed="rId2"/>
            <a:stretch>
              <a:fillRect l="-46255" t="0" r="-46255" b="0"/>
            </a:stretch>
          </a:blipFill>
        </p:spPr>
      </p:sp>
      <p:sp>
        <p:nvSpPr>
          <p:cNvPr name="TextBox 4" id="4"/>
          <p:cNvSpPr txBox="true"/>
          <p:nvPr/>
        </p:nvSpPr>
        <p:spPr>
          <a:xfrm rot="0">
            <a:off x="8701904" y="4731815"/>
            <a:ext cx="9145367" cy="2710181"/>
          </a:xfrm>
          <a:prstGeom prst="rect">
            <a:avLst/>
          </a:prstGeom>
        </p:spPr>
        <p:txBody>
          <a:bodyPr anchor="t" rtlCol="false" tIns="0" lIns="0" bIns="0" rIns="0">
            <a:spAutoFit/>
          </a:bodyPr>
          <a:lstStyle/>
          <a:p>
            <a:pPr algn="ctr" marL="0" indent="0" lvl="0">
              <a:lnSpc>
                <a:spcPts val="5390"/>
              </a:lnSpc>
              <a:spcBef>
                <a:spcPct val="0"/>
              </a:spcBef>
            </a:pPr>
            <a:r>
              <a:rPr lang="en-US" sz="4900">
                <a:solidFill>
                  <a:srgbClr val="2A2A2A"/>
                </a:solidFill>
                <a:latin typeface="Open Sans"/>
                <a:ea typeface="Open Sans"/>
                <a:cs typeface="Open Sans"/>
                <a:sym typeface="Open Sans"/>
              </a:rPr>
              <a:t>Etica, al momento de realizar simulaciones no realizar procesos ocultos para poder ejecutar las tareas.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33550" y="1727086"/>
            <a:ext cx="6590377" cy="2191964"/>
            <a:chOff x="0" y="0"/>
            <a:chExt cx="8787170" cy="2922618"/>
          </a:xfrm>
        </p:grpSpPr>
        <p:sp>
          <p:nvSpPr>
            <p:cNvPr name="TextBox 3" id="3"/>
            <p:cNvSpPr txBox="true"/>
            <p:nvPr/>
          </p:nvSpPr>
          <p:spPr>
            <a:xfrm rot="0">
              <a:off x="0" y="0"/>
              <a:ext cx="8787170" cy="1828800"/>
            </a:xfrm>
            <a:prstGeom prst="rect">
              <a:avLst/>
            </a:prstGeom>
          </p:spPr>
          <p:txBody>
            <a:bodyPr anchor="t" rtlCol="false" tIns="0" lIns="0" bIns="0" rIns="0">
              <a:spAutoFit/>
            </a:bodyPr>
            <a:lstStyle/>
            <a:p>
              <a:pPr algn="l">
                <a:lnSpc>
                  <a:spcPts val="10800"/>
                </a:lnSpc>
              </a:pPr>
              <a:r>
                <a:rPr lang="en-US" sz="9000">
                  <a:solidFill>
                    <a:srgbClr val="2A2A2A"/>
                  </a:solidFill>
                  <a:latin typeface="Open Sans"/>
                  <a:ea typeface="Open Sans"/>
                  <a:cs typeface="Open Sans"/>
                  <a:sym typeface="Open Sans"/>
                </a:rPr>
                <a:t>Agenda</a:t>
              </a:r>
            </a:p>
          </p:txBody>
        </p:sp>
        <p:sp>
          <p:nvSpPr>
            <p:cNvPr name="TextBox 4" id="4"/>
            <p:cNvSpPr txBox="true"/>
            <p:nvPr/>
          </p:nvSpPr>
          <p:spPr>
            <a:xfrm rot="0">
              <a:off x="0" y="2313018"/>
              <a:ext cx="8787170" cy="609600"/>
            </a:xfrm>
            <a:prstGeom prst="rect">
              <a:avLst/>
            </a:prstGeom>
          </p:spPr>
          <p:txBody>
            <a:bodyPr anchor="t" rtlCol="false" tIns="0" lIns="0" bIns="0" rIns="0">
              <a:spAutoFit/>
            </a:bodyPr>
            <a:lstStyle/>
            <a:p>
              <a:pPr algn="l">
                <a:lnSpc>
                  <a:spcPts val="3600"/>
                </a:lnSpc>
              </a:pPr>
              <a:r>
                <a:rPr lang="en-US" sz="3000" b="true">
                  <a:solidFill>
                    <a:srgbClr val="2A2A2A"/>
                  </a:solidFill>
                  <a:latin typeface="Open Sans Bold"/>
                  <a:ea typeface="Open Sans Bold"/>
                  <a:cs typeface="Open Sans Bold"/>
                  <a:sym typeface="Open Sans Bold"/>
                </a:rPr>
                <a:t>Recordatorios</a:t>
              </a:r>
            </a:p>
          </p:txBody>
        </p:sp>
      </p:grpSp>
      <p:sp>
        <p:nvSpPr>
          <p:cNvPr name="Freeform 5" id="5"/>
          <p:cNvSpPr/>
          <p:nvPr/>
        </p:nvSpPr>
        <p:spPr>
          <a:xfrm flipH="false" flipV="false" rot="0">
            <a:off x="1733550" y="5143500"/>
            <a:ext cx="5997460" cy="3762043"/>
          </a:xfrm>
          <a:custGeom>
            <a:avLst/>
            <a:gdLst/>
            <a:ahLst/>
            <a:cxnLst/>
            <a:rect r="r" b="b" t="t" l="l"/>
            <a:pathLst>
              <a:path h="3762043" w="5997460">
                <a:moveTo>
                  <a:pt x="0" y="0"/>
                </a:moveTo>
                <a:lnTo>
                  <a:pt x="5997460" y="0"/>
                </a:lnTo>
                <a:lnTo>
                  <a:pt x="5997460" y="3762043"/>
                </a:lnTo>
                <a:lnTo>
                  <a:pt x="0" y="37620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0381327" y="2393399"/>
            <a:ext cx="6077873" cy="5938351"/>
            <a:chOff x="0" y="0"/>
            <a:chExt cx="8103830" cy="7917802"/>
          </a:xfrm>
        </p:grpSpPr>
        <p:sp>
          <p:nvSpPr>
            <p:cNvPr name="AutoShape 7" id="7"/>
            <p:cNvSpPr/>
            <p:nvPr/>
          </p:nvSpPr>
          <p:spPr>
            <a:xfrm>
              <a:off x="0" y="6350"/>
              <a:ext cx="8103830" cy="0"/>
            </a:xfrm>
            <a:prstGeom prst="line">
              <a:avLst/>
            </a:prstGeom>
            <a:ln cap="rnd" w="12700">
              <a:solidFill>
                <a:srgbClr val="399D4E"/>
              </a:solidFill>
              <a:prstDash val="solid"/>
              <a:headEnd type="none" len="sm" w="sm"/>
              <a:tailEnd type="none" len="sm" w="sm"/>
            </a:ln>
          </p:spPr>
        </p:sp>
        <p:sp>
          <p:nvSpPr>
            <p:cNvPr name="TextBox 8" id="8"/>
            <p:cNvSpPr txBox="true"/>
            <p:nvPr/>
          </p:nvSpPr>
          <p:spPr>
            <a:xfrm rot="0">
              <a:off x="0" y="497603"/>
              <a:ext cx="8103830" cy="547158"/>
            </a:xfrm>
            <a:prstGeom prst="rect">
              <a:avLst/>
            </a:prstGeom>
          </p:spPr>
          <p:txBody>
            <a:bodyPr anchor="t" rtlCol="false" tIns="0" lIns="0" bIns="0" rIns="0">
              <a:spAutoFit/>
            </a:bodyPr>
            <a:lstStyle/>
            <a:p>
              <a:pPr algn="l">
                <a:lnSpc>
                  <a:spcPts val="3499"/>
                </a:lnSpc>
              </a:pPr>
              <a:r>
                <a:rPr lang="en-US" sz="2499">
                  <a:solidFill>
                    <a:srgbClr val="2A2A2A"/>
                  </a:solidFill>
                  <a:latin typeface="Open Sans"/>
                  <a:ea typeface="Open Sans"/>
                  <a:cs typeface="Open Sans"/>
                  <a:sym typeface="Open Sans"/>
                </a:rPr>
                <a:t>Solucion parte practica P1</a:t>
              </a:r>
            </a:p>
          </p:txBody>
        </p:sp>
        <p:sp>
          <p:nvSpPr>
            <p:cNvPr name="AutoShape 9" id="9"/>
            <p:cNvSpPr/>
            <p:nvPr/>
          </p:nvSpPr>
          <p:spPr>
            <a:xfrm>
              <a:off x="0" y="1578560"/>
              <a:ext cx="8103830" cy="0"/>
            </a:xfrm>
            <a:prstGeom prst="line">
              <a:avLst/>
            </a:prstGeom>
            <a:ln cap="rnd" w="12700">
              <a:solidFill>
                <a:srgbClr val="399D4E"/>
              </a:solidFill>
              <a:prstDash val="solid"/>
              <a:headEnd type="none" len="sm" w="sm"/>
              <a:tailEnd type="none" len="sm" w="sm"/>
            </a:ln>
          </p:spPr>
        </p:sp>
        <p:sp>
          <p:nvSpPr>
            <p:cNvPr name="TextBox 10" id="10"/>
            <p:cNvSpPr txBox="true"/>
            <p:nvPr/>
          </p:nvSpPr>
          <p:spPr>
            <a:xfrm rot="0">
              <a:off x="0" y="2060288"/>
              <a:ext cx="8103830" cy="556683"/>
            </a:xfrm>
            <a:prstGeom prst="rect">
              <a:avLst/>
            </a:prstGeom>
          </p:spPr>
          <p:txBody>
            <a:bodyPr anchor="t" rtlCol="false" tIns="0" lIns="0" bIns="0" rIns="0">
              <a:spAutoFit/>
            </a:bodyPr>
            <a:lstStyle/>
            <a:p>
              <a:pPr algn="l">
                <a:lnSpc>
                  <a:spcPts val="3500"/>
                </a:lnSpc>
              </a:pPr>
              <a:r>
                <a:rPr lang="en-US" sz="2500">
                  <a:solidFill>
                    <a:srgbClr val="2A2A2A"/>
                  </a:solidFill>
                  <a:latin typeface="Open Sans"/>
                  <a:ea typeface="Open Sans"/>
                  <a:cs typeface="Open Sans"/>
                  <a:sym typeface="Open Sans"/>
                </a:rPr>
                <a:t>Procesos</a:t>
              </a:r>
            </a:p>
          </p:txBody>
        </p:sp>
        <p:sp>
          <p:nvSpPr>
            <p:cNvPr name="AutoShape 11" id="11"/>
            <p:cNvSpPr/>
            <p:nvPr/>
          </p:nvSpPr>
          <p:spPr>
            <a:xfrm>
              <a:off x="0" y="3150770"/>
              <a:ext cx="8103830" cy="0"/>
            </a:xfrm>
            <a:prstGeom prst="line">
              <a:avLst/>
            </a:prstGeom>
            <a:ln cap="rnd" w="12700">
              <a:solidFill>
                <a:srgbClr val="399D4E"/>
              </a:solidFill>
              <a:prstDash val="solid"/>
              <a:headEnd type="none" len="sm" w="sm"/>
              <a:tailEnd type="none" len="sm" w="sm"/>
            </a:ln>
          </p:spPr>
        </p:sp>
        <p:sp>
          <p:nvSpPr>
            <p:cNvPr name="TextBox 12" id="12"/>
            <p:cNvSpPr txBox="true"/>
            <p:nvPr/>
          </p:nvSpPr>
          <p:spPr>
            <a:xfrm rot="0">
              <a:off x="0" y="3642023"/>
              <a:ext cx="8103830" cy="547158"/>
            </a:xfrm>
            <a:prstGeom prst="rect">
              <a:avLst/>
            </a:prstGeom>
          </p:spPr>
          <p:txBody>
            <a:bodyPr anchor="t" rtlCol="false" tIns="0" lIns="0" bIns="0" rIns="0">
              <a:spAutoFit/>
            </a:bodyPr>
            <a:lstStyle/>
            <a:p>
              <a:pPr algn="l">
                <a:lnSpc>
                  <a:spcPts val="3499"/>
                </a:lnSpc>
              </a:pPr>
              <a:r>
                <a:rPr lang="en-US" sz="2499">
                  <a:solidFill>
                    <a:srgbClr val="2A2A2A"/>
                  </a:solidFill>
                  <a:latin typeface="Open Sans"/>
                  <a:ea typeface="Open Sans"/>
                  <a:cs typeface="Open Sans"/>
                  <a:sym typeface="Open Sans"/>
                </a:rPr>
                <a:t>Definiciones</a:t>
              </a:r>
            </a:p>
          </p:txBody>
        </p:sp>
        <p:sp>
          <p:nvSpPr>
            <p:cNvPr name="AutoShape 13" id="13"/>
            <p:cNvSpPr/>
            <p:nvPr/>
          </p:nvSpPr>
          <p:spPr>
            <a:xfrm>
              <a:off x="0" y="4722980"/>
              <a:ext cx="8103830" cy="0"/>
            </a:xfrm>
            <a:prstGeom prst="line">
              <a:avLst/>
            </a:prstGeom>
            <a:ln cap="rnd" w="12700">
              <a:solidFill>
                <a:srgbClr val="399D4E"/>
              </a:solidFill>
              <a:prstDash val="solid"/>
              <a:headEnd type="none" len="sm" w="sm"/>
              <a:tailEnd type="none" len="sm" w="sm"/>
            </a:ln>
          </p:spPr>
        </p:sp>
        <p:sp>
          <p:nvSpPr>
            <p:cNvPr name="TextBox 14" id="14"/>
            <p:cNvSpPr txBox="true"/>
            <p:nvPr/>
          </p:nvSpPr>
          <p:spPr>
            <a:xfrm rot="0">
              <a:off x="0" y="5214233"/>
              <a:ext cx="8103830" cy="547158"/>
            </a:xfrm>
            <a:prstGeom prst="rect">
              <a:avLst/>
            </a:prstGeom>
          </p:spPr>
          <p:txBody>
            <a:bodyPr anchor="t" rtlCol="false" tIns="0" lIns="0" bIns="0" rIns="0">
              <a:spAutoFit/>
            </a:bodyPr>
            <a:lstStyle/>
            <a:p>
              <a:pPr algn="l">
                <a:lnSpc>
                  <a:spcPts val="3499"/>
                </a:lnSpc>
              </a:pPr>
              <a:r>
                <a:rPr lang="en-US" sz="2499">
                  <a:solidFill>
                    <a:srgbClr val="2A2A2A"/>
                  </a:solidFill>
                  <a:latin typeface="Open Sans"/>
                  <a:ea typeface="Open Sans"/>
                  <a:cs typeface="Open Sans"/>
                  <a:sym typeface="Open Sans"/>
                </a:rPr>
                <a:t>Ejemplo 1 </a:t>
              </a:r>
            </a:p>
          </p:txBody>
        </p:sp>
        <p:sp>
          <p:nvSpPr>
            <p:cNvPr name="AutoShape 15" id="15"/>
            <p:cNvSpPr/>
            <p:nvPr/>
          </p:nvSpPr>
          <p:spPr>
            <a:xfrm>
              <a:off x="0" y="6295190"/>
              <a:ext cx="8103830" cy="0"/>
            </a:xfrm>
            <a:prstGeom prst="line">
              <a:avLst/>
            </a:prstGeom>
            <a:ln cap="rnd" w="12700">
              <a:solidFill>
                <a:srgbClr val="399D4E"/>
              </a:solidFill>
              <a:prstDash val="solid"/>
              <a:headEnd type="none" len="sm" w="sm"/>
              <a:tailEnd type="none" len="sm" w="sm"/>
            </a:ln>
          </p:spPr>
        </p:sp>
        <p:sp>
          <p:nvSpPr>
            <p:cNvPr name="TextBox 16" id="16"/>
            <p:cNvSpPr txBox="true"/>
            <p:nvPr/>
          </p:nvSpPr>
          <p:spPr>
            <a:xfrm rot="0">
              <a:off x="0" y="6786443"/>
              <a:ext cx="8103830" cy="1131358"/>
            </a:xfrm>
            <a:prstGeom prst="rect">
              <a:avLst/>
            </a:prstGeom>
          </p:spPr>
          <p:txBody>
            <a:bodyPr anchor="t" rtlCol="false" tIns="0" lIns="0" bIns="0" rIns="0">
              <a:spAutoFit/>
            </a:bodyPr>
            <a:lstStyle/>
            <a:p>
              <a:pPr algn="l">
                <a:lnSpc>
                  <a:spcPts val="3499"/>
                </a:lnSpc>
              </a:pPr>
              <a:r>
                <a:rPr lang="en-US" sz="2499">
                  <a:solidFill>
                    <a:srgbClr val="2A2A2A"/>
                  </a:solidFill>
                  <a:latin typeface="Open Sans"/>
                  <a:ea typeface="Open Sans"/>
                  <a:cs typeface="Open Sans"/>
                  <a:sym typeface="Open Sans"/>
                </a:rPr>
                <a:t>Ejemplo 2</a:t>
              </a:r>
            </a:p>
            <a:p>
              <a:pPr algn="l">
                <a:lnSpc>
                  <a:spcPts val="3500"/>
                </a:lnSpc>
              </a:pPr>
            </a:p>
          </p:txBody>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A1EFB2"/>
        </a:solidFill>
      </p:bgPr>
    </p:bg>
    <p:spTree>
      <p:nvGrpSpPr>
        <p:cNvPr id="1" name=""/>
        <p:cNvGrpSpPr/>
        <p:nvPr/>
      </p:nvGrpSpPr>
      <p:grpSpPr>
        <a:xfrm>
          <a:off x="0" y="0"/>
          <a:ext cx="0" cy="0"/>
          <a:chOff x="0" y="0"/>
          <a:chExt cx="0" cy="0"/>
        </a:xfrm>
      </p:grpSpPr>
      <p:grpSp>
        <p:nvGrpSpPr>
          <p:cNvPr name="Group 2" id="2"/>
          <p:cNvGrpSpPr/>
          <p:nvPr/>
        </p:nvGrpSpPr>
        <p:grpSpPr>
          <a:xfrm rot="0">
            <a:off x="1514475" y="3322628"/>
            <a:ext cx="9238327" cy="3641744"/>
            <a:chOff x="0" y="0"/>
            <a:chExt cx="12317770" cy="4855659"/>
          </a:xfrm>
        </p:grpSpPr>
        <p:sp>
          <p:nvSpPr>
            <p:cNvPr name="TextBox 3" id="3"/>
            <p:cNvSpPr txBox="true"/>
            <p:nvPr/>
          </p:nvSpPr>
          <p:spPr>
            <a:xfrm rot="0">
              <a:off x="0" y="0"/>
              <a:ext cx="12317770" cy="1625600"/>
            </a:xfrm>
            <a:prstGeom prst="rect">
              <a:avLst/>
            </a:prstGeom>
          </p:spPr>
          <p:txBody>
            <a:bodyPr anchor="t" rtlCol="false" tIns="0" lIns="0" bIns="0" rIns="0">
              <a:spAutoFit/>
            </a:bodyPr>
            <a:lstStyle/>
            <a:p>
              <a:pPr algn="l">
                <a:lnSpc>
                  <a:spcPts val="9600"/>
                </a:lnSpc>
              </a:pPr>
              <a:r>
                <a:rPr lang="en-US" sz="8000">
                  <a:solidFill>
                    <a:srgbClr val="2A2A2A"/>
                  </a:solidFill>
                  <a:latin typeface="Open Sans"/>
                  <a:ea typeface="Open Sans"/>
                  <a:cs typeface="Open Sans"/>
                  <a:sym typeface="Open Sans"/>
                </a:rPr>
                <a:t>Referencias </a:t>
              </a:r>
            </a:p>
          </p:txBody>
        </p:sp>
        <p:sp>
          <p:nvSpPr>
            <p:cNvPr name="TextBox 4" id="4"/>
            <p:cNvSpPr txBox="true"/>
            <p:nvPr/>
          </p:nvSpPr>
          <p:spPr>
            <a:xfrm rot="0">
              <a:off x="0" y="2615167"/>
              <a:ext cx="12317770" cy="2103332"/>
            </a:xfrm>
            <a:prstGeom prst="rect">
              <a:avLst/>
            </a:prstGeom>
          </p:spPr>
          <p:txBody>
            <a:bodyPr anchor="t" rtlCol="false" tIns="0" lIns="0" bIns="0" rIns="0">
              <a:spAutoFit/>
            </a:bodyPr>
            <a:lstStyle/>
            <a:p>
              <a:pPr algn="l" marL="496571" indent="-248285" lvl="1">
                <a:lnSpc>
                  <a:spcPts val="3220"/>
                </a:lnSpc>
                <a:buFont typeface="Arial"/>
                <a:buChar char="•"/>
              </a:pPr>
              <a:r>
                <a:rPr lang="en-US" sz="2300">
                  <a:solidFill>
                    <a:srgbClr val="2A2A2A"/>
                  </a:solidFill>
                  <a:latin typeface="Open Sans"/>
                  <a:ea typeface="Open Sans"/>
                  <a:cs typeface="Open Sans"/>
                  <a:sym typeface="Open Sans"/>
                </a:rPr>
                <a:t>Laguna, Manuel; Marklund, Johan. Business Process Modeling, Simulation and Design – </a:t>
              </a:r>
              <a:r>
                <a:rPr lang="en-US" sz="2300">
                  <a:solidFill>
                    <a:srgbClr val="2A2A2A"/>
                  </a:solidFill>
                  <a:latin typeface="Open Sans"/>
                  <a:ea typeface="Open Sans"/>
                  <a:cs typeface="Open Sans"/>
                  <a:sym typeface="Open Sans"/>
                </a:rPr>
                <a:t>3era Edición. CRC Press. 2019</a:t>
              </a:r>
            </a:p>
            <a:p>
              <a:pPr algn="l" marL="496570" indent="-248285" lvl="1">
                <a:lnSpc>
                  <a:spcPts val="3219"/>
                </a:lnSpc>
                <a:buFont typeface="Arial"/>
                <a:buChar char="•"/>
              </a:pPr>
              <a:r>
                <a:rPr lang="en-US" sz="2299">
                  <a:solidFill>
                    <a:srgbClr val="2A2A2A"/>
                  </a:solidFill>
                  <a:latin typeface="Open Sans"/>
                  <a:ea typeface="Open Sans"/>
                  <a:cs typeface="Open Sans"/>
                  <a:sym typeface="Open Sans"/>
                </a:rPr>
                <a:t>Law, Averill M. Simulation Modeling &amp; Analysis – 4ta Edición. McGraw Hill, New York, USA 2007</a:t>
              </a:r>
            </a:p>
          </p:txBody>
        </p:sp>
      </p:grpSp>
      <p:grpSp>
        <p:nvGrpSpPr>
          <p:cNvPr name="Group 5" id="5"/>
          <p:cNvGrpSpPr/>
          <p:nvPr/>
        </p:nvGrpSpPr>
        <p:grpSpPr>
          <a:xfrm rot="0">
            <a:off x="11613450" y="1644074"/>
            <a:ext cx="5325085" cy="6998853"/>
            <a:chOff x="0" y="0"/>
            <a:chExt cx="7100114" cy="9331804"/>
          </a:xfrm>
        </p:grpSpPr>
        <p:sp>
          <p:nvSpPr>
            <p:cNvPr name="Freeform 6" id="6"/>
            <p:cNvSpPr/>
            <p:nvPr/>
          </p:nvSpPr>
          <p:spPr>
            <a:xfrm flipH="false" flipV="false" rot="0">
              <a:off x="0" y="5161799"/>
              <a:ext cx="6929012" cy="4170005"/>
            </a:xfrm>
            <a:custGeom>
              <a:avLst/>
              <a:gdLst/>
              <a:ahLst/>
              <a:cxnLst/>
              <a:rect r="r" b="b" t="t" l="l"/>
              <a:pathLst>
                <a:path h="4170005" w="6929012">
                  <a:moveTo>
                    <a:pt x="0" y="0"/>
                  </a:moveTo>
                  <a:lnTo>
                    <a:pt x="6929012" y="0"/>
                  </a:lnTo>
                  <a:lnTo>
                    <a:pt x="6929012" y="4170005"/>
                  </a:lnTo>
                  <a:lnTo>
                    <a:pt x="0" y="41700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2435115" y="0"/>
              <a:ext cx="4664998" cy="6212468"/>
            </a:xfrm>
            <a:custGeom>
              <a:avLst/>
              <a:gdLst/>
              <a:ahLst/>
              <a:cxnLst/>
              <a:rect r="r" b="b" t="t" l="l"/>
              <a:pathLst>
                <a:path h="6212468" w="4664998">
                  <a:moveTo>
                    <a:pt x="0" y="0"/>
                  </a:moveTo>
                  <a:lnTo>
                    <a:pt x="4664999" y="0"/>
                  </a:lnTo>
                  <a:lnTo>
                    <a:pt x="4664999" y="6212468"/>
                  </a:lnTo>
                  <a:lnTo>
                    <a:pt x="0" y="62124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507663"/>
            <a:ext cx="2599435" cy="3371142"/>
          </a:xfrm>
          <a:custGeom>
            <a:avLst/>
            <a:gdLst/>
            <a:ahLst/>
            <a:cxnLst/>
            <a:rect r="r" b="b" t="t" l="l"/>
            <a:pathLst>
              <a:path h="3371142" w="2599435">
                <a:moveTo>
                  <a:pt x="0" y="0"/>
                </a:moveTo>
                <a:lnTo>
                  <a:pt x="2599435" y="0"/>
                </a:lnTo>
                <a:lnTo>
                  <a:pt x="2599435" y="3371143"/>
                </a:lnTo>
                <a:lnTo>
                  <a:pt x="0" y="3371143"/>
                </a:lnTo>
                <a:lnTo>
                  <a:pt x="0" y="0"/>
                </a:lnTo>
                <a:close/>
              </a:path>
            </a:pathLst>
          </a:custGeom>
          <a:blipFill>
            <a:blip r:embed="rId2"/>
            <a:stretch>
              <a:fillRect l="0" t="0" r="0" b="0"/>
            </a:stretch>
          </a:blipFill>
        </p:spPr>
      </p:sp>
      <p:grpSp>
        <p:nvGrpSpPr>
          <p:cNvPr name="Group 3" id="3"/>
          <p:cNvGrpSpPr/>
          <p:nvPr/>
        </p:nvGrpSpPr>
        <p:grpSpPr>
          <a:xfrm rot="0">
            <a:off x="6773554" y="3878806"/>
            <a:ext cx="5088626" cy="2529389"/>
            <a:chOff x="0" y="0"/>
            <a:chExt cx="6784835" cy="3372518"/>
          </a:xfrm>
        </p:grpSpPr>
        <p:sp>
          <p:nvSpPr>
            <p:cNvPr name="TextBox 4" id="4"/>
            <p:cNvSpPr txBox="true"/>
            <p:nvPr/>
          </p:nvSpPr>
          <p:spPr>
            <a:xfrm rot="0">
              <a:off x="0" y="0"/>
              <a:ext cx="6784835" cy="1828800"/>
            </a:xfrm>
            <a:prstGeom prst="rect">
              <a:avLst/>
            </a:prstGeom>
          </p:spPr>
          <p:txBody>
            <a:bodyPr anchor="t" rtlCol="false" tIns="0" lIns="0" bIns="0" rIns="0">
              <a:spAutoFit/>
            </a:bodyPr>
            <a:lstStyle/>
            <a:p>
              <a:pPr algn="l">
                <a:lnSpc>
                  <a:spcPts val="10800"/>
                </a:lnSpc>
              </a:pPr>
              <a:r>
                <a:rPr lang="en-US" sz="9000">
                  <a:solidFill>
                    <a:srgbClr val="2A2A2A"/>
                  </a:solidFill>
                  <a:latin typeface="Open Sans"/>
                  <a:ea typeface="Open Sans"/>
                  <a:cs typeface="Open Sans"/>
                  <a:sym typeface="Open Sans"/>
                </a:rPr>
                <a:t>¿Dudas?</a:t>
              </a:r>
            </a:p>
          </p:txBody>
        </p:sp>
        <p:sp>
          <p:nvSpPr>
            <p:cNvPr name="TextBox 5" id="5"/>
            <p:cNvSpPr txBox="true"/>
            <p:nvPr/>
          </p:nvSpPr>
          <p:spPr>
            <a:xfrm rot="0">
              <a:off x="0" y="2830440"/>
              <a:ext cx="6784835" cy="547158"/>
            </a:xfrm>
            <a:prstGeom prst="rect">
              <a:avLst/>
            </a:prstGeom>
          </p:spPr>
          <p:txBody>
            <a:bodyPr anchor="t" rtlCol="false" tIns="0" lIns="0" bIns="0" rIns="0">
              <a:spAutoFit/>
            </a:bodyPr>
            <a:lstStyle/>
            <a:p>
              <a:pPr algn="l">
                <a:lnSpc>
                  <a:spcPts val="3499"/>
                </a:lnSpc>
              </a:pPr>
            </a:p>
          </p:txBody>
        </p:sp>
      </p:grpSp>
      <p:sp>
        <p:nvSpPr>
          <p:cNvPr name="TextBox 6" id="6"/>
          <p:cNvSpPr txBox="true"/>
          <p:nvPr/>
        </p:nvSpPr>
        <p:spPr>
          <a:xfrm rot="0">
            <a:off x="3503052" y="6667120"/>
            <a:ext cx="11629629" cy="1000125"/>
          </a:xfrm>
          <a:prstGeom prst="rect">
            <a:avLst/>
          </a:prstGeom>
        </p:spPr>
        <p:txBody>
          <a:bodyPr anchor="t" rtlCol="false" tIns="0" lIns="0" bIns="0" rIns="0">
            <a:spAutoFit/>
          </a:bodyPr>
          <a:lstStyle/>
          <a:p>
            <a:pPr algn="ctr">
              <a:lnSpc>
                <a:spcPts val="3912"/>
              </a:lnSpc>
              <a:spcBef>
                <a:spcPct val="0"/>
              </a:spcBef>
            </a:pPr>
            <a:r>
              <a:rPr lang="en-US" sz="3260">
                <a:solidFill>
                  <a:srgbClr val="2A2A2A"/>
                </a:solidFill>
                <a:latin typeface="Open Sans"/>
                <a:ea typeface="Open Sans"/>
                <a:cs typeface="Open Sans"/>
                <a:sym typeface="Open Sans"/>
              </a:rPr>
              <a:t>Recuerda que tenemos nuestro foro semanal donde puedes</a:t>
            </a:r>
          </a:p>
          <a:p>
            <a:pPr algn="ctr">
              <a:lnSpc>
                <a:spcPts val="3912"/>
              </a:lnSpc>
              <a:spcBef>
                <a:spcPct val="0"/>
              </a:spcBef>
            </a:pPr>
            <a:r>
              <a:rPr lang="en-US" sz="3260">
                <a:solidFill>
                  <a:srgbClr val="2A2A2A"/>
                </a:solidFill>
                <a:latin typeface="Open Sans"/>
                <a:ea typeface="Open Sans"/>
                <a:cs typeface="Open Sans"/>
                <a:sym typeface="Open Sans"/>
              </a:rPr>
              <a:t>consultar cualquier duda que te surja en la semana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A1EFB2"/>
        </a:solidFill>
      </p:bgPr>
    </p:bg>
    <p:spTree>
      <p:nvGrpSpPr>
        <p:cNvPr id="1" name=""/>
        <p:cNvGrpSpPr/>
        <p:nvPr/>
      </p:nvGrpSpPr>
      <p:grpSpPr>
        <a:xfrm>
          <a:off x="0" y="0"/>
          <a:ext cx="0" cy="0"/>
          <a:chOff x="0" y="0"/>
          <a:chExt cx="0" cy="0"/>
        </a:xfrm>
      </p:grpSpPr>
      <p:grpSp>
        <p:nvGrpSpPr>
          <p:cNvPr name="Group 2" id="2"/>
          <p:cNvGrpSpPr/>
          <p:nvPr/>
        </p:nvGrpSpPr>
        <p:grpSpPr>
          <a:xfrm rot="0">
            <a:off x="1514475" y="3518843"/>
            <a:ext cx="9238327" cy="3249314"/>
            <a:chOff x="0" y="0"/>
            <a:chExt cx="12317770" cy="4332419"/>
          </a:xfrm>
        </p:grpSpPr>
        <p:sp>
          <p:nvSpPr>
            <p:cNvPr name="TextBox 3" id="3"/>
            <p:cNvSpPr txBox="true"/>
            <p:nvPr/>
          </p:nvSpPr>
          <p:spPr>
            <a:xfrm rot="0">
              <a:off x="0" y="0"/>
              <a:ext cx="12317770" cy="1625600"/>
            </a:xfrm>
            <a:prstGeom prst="rect">
              <a:avLst/>
            </a:prstGeom>
          </p:spPr>
          <p:txBody>
            <a:bodyPr anchor="t" rtlCol="false" tIns="0" lIns="0" bIns="0" rIns="0">
              <a:spAutoFit/>
            </a:bodyPr>
            <a:lstStyle/>
            <a:p>
              <a:pPr algn="l">
                <a:lnSpc>
                  <a:spcPts val="9600"/>
                </a:lnSpc>
              </a:pPr>
              <a:r>
                <a:rPr lang="en-US" sz="8000">
                  <a:solidFill>
                    <a:srgbClr val="2A2A2A"/>
                  </a:solidFill>
                  <a:latin typeface="Open Sans"/>
                  <a:ea typeface="Open Sans"/>
                  <a:cs typeface="Open Sans"/>
                  <a:sym typeface="Open Sans"/>
                </a:rPr>
                <a:t>Video de la semana</a:t>
              </a:r>
            </a:p>
          </p:txBody>
        </p:sp>
        <p:sp>
          <p:nvSpPr>
            <p:cNvPr name="TextBox 4" id="4"/>
            <p:cNvSpPr txBox="true"/>
            <p:nvPr/>
          </p:nvSpPr>
          <p:spPr>
            <a:xfrm rot="0">
              <a:off x="0" y="2596117"/>
              <a:ext cx="12317770" cy="1599142"/>
            </a:xfrm>
            <a:prstGeom prst="rect">
              <a:avLst/>
            </a:prstGeom>
          </p:spPr>
          <p:txBody>
            <a:bodyPr anchor="t" rtlCol="false" tIns="0" lIns="0" bIns="0" rIns="0">
              <a:spAutoFit/>
            </a:bodyPr>
            <a:lstStyle/>
            <a:p>
              <a:pPr algn="ctr">
                <a:lnSpc>
                  <a:spcPts val="4900"/>
                </a:lnSpc>
              </a:pPr>
              <a:r>
                <a:rPr lang="en-US" sz="3500">
                  <a:solidFill>
                    <a:srgbClr val="2A2A2A"/>
                  </a:solidFill>
                  <a:latin typeface="Open Sans"/>
                  <a:ea typeface="Open Sans"/>
                  <a:cs typeface="Open Sans"/>
                  <a:sym typeface="Open Sans"/>
                </a:rPr>
                <a:t>https://www.youtube.com/watch?v=dVkkM2i4CR4&amp;t=2s</a:t>
              </a:r>
            </a:p>
          </p:txBody>
        </p:sp>
      </p:grpSp>
      <p:grpSp>
        <p:nvGrpSpPr>
          <p:cNvPr name="Group 5" id="5"/>
          <p:cNvGrpSpPr/>
          <p:nvPr/>
        </p:nvGrpSpPr>
        <p:grpSpPr>
          <a:xfrm rot="0">
            <a:off x="11613450" y="1644074"/>
            <a:ext cx="5325085" cy="6998853"/>
            <a:chOff x="0" y="0"/>
            <a:chExt cx="7100114" cy="9331804"/>
          </a:xfrm>
        </p:grpSpPr>
        <p:sp>
          <p:nvSpPr>
            <p:cNvPr name="Freeform 6" id="6"/>
            <p:cNvSpPr/>
            <p:nvPr/>
          </p:nvSpPr>
          <p:spPr>
            <a:xfrm flipH="false" flipV="false" rot="0">
              <a:off x="0" y="5161799"/>
              <a:ext cx="6929012" cy="4170005"/>
            </a:xfrm>
            <a:custGeom>
              <a:avLst/>
              <a:gdLst/>
              <a:ahLst/>
              <a:cxnLst/>
              <a:rect r="r" b="b" t="t" l="l"/>
              <a:pathLst>
                <a:path h="4170005" w="6929012">
                  <a:moveTo>
                    <a:pt x="0" y="0"/>
                  </a:moveTo>
                  <a:lnTo>
                    <a:pt x="6929012" y="0"/>
                  </a:lnTo>
                  <a:lnTo>
                    <a:pt x="6929012" y="4170005"/>
                  </a:lnTo>
                  <a:lnTo>
                    <a:pt x="0" y="41700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2435115" y="0"/>
              <a:ext cx="4664998" cy="6212468"/>
            </a:xfrm>
            <a:custGeom>
              <a:avLst/>
              <a:gdLst/>
              <a:ahLst/>
              <a:cxnLst/>
              <a:rect r="r" b="b" t="t" l="l"/>
              <a:pathLst>
                <a:path h="6212468" w="4664998">
                  <a:moveTo>
                    <a:pt x="0" y="0"/>
                  </a:moveTo>
                  <a:lnTo>
                    <a:pt x="4664999" y="0"/>
                  </a:lnTo>
                  <a:lnTo>
                    <a:pt x="4664999" y="6212468"/>
                  </a:lnTo>
                  <a:lnTo>
                    <a:pt x="0" y="62124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2640643"/>
            <a:ext cx="6721600" cy="4486668"/>
          </a:xfrm>
          <a:custGeom>
            <a:avLst/>
            <a:gdLst/>
            <a:ahLst/>
            <a:cxnLst/>
            <a:rect r="r" b="b" t="t" l="l"/>
            <a:pathLst>
              <a:path h="4486668" w="6721600">
                <a:moveTo>
                  <a:pt x="0" y="0"/>
                </a:moveTo>
                <a:lnTo>
                  <a:pt x="6721600" y="0"/>
                </a:lnTo>
                <a:lnTo>
                  <a:pt x="6721600" y="4486668"/>
                </a:lnTo>
                <a:lnTo>
                  <a:pt x="0" y="4486668"/>
                </a:lnTo>
                <a:lnTo>
                  <a:pt x="0" y="0"/>
                </a:lnTo>
                <a:close/>
              </a:path>
            </a:pathLst>
          </a:custGeom>
          <a:blipFill>
            <a:blip r:embed="rId2"/>
            <a:stretch>
              <a:fillRect l="0" t="0" r="0" b="0"/>
            </a:stretch>
          </a:blipFill>
        </p:spPr>
      </p:sp>
      <p:sp>
        <p:nvSpPr>
          <p:cNvPr name="Freeform 3" id="3"/>
          <p:cNvSpPr/>
          <p:nvPr/>
        </p:nvSpPr>
        <p:spPr>
          <a:xfrm flipH="false" flipV="false" rot="0">
            <a:off x="8472508" y="6843172"/>
            <a:ext cx="7657193" cy="2890590"/>
          </a:xfrm>
          <a:custGeom>
            <a:avLst/>
            <a:gdLst/>
            <a:ahLst/>
            <a:cxnLst/>
            <a:rect r="r" b="b" t="t" l="l"/>
            <a:pathLst>
              <a:path h="2890590" w="7657193">
                <a:moveTo>
                  <a:pt x="0" y="0"/>
                </a:moveTo>
                <a:lnTo>
                  <a:pt x="7657193" y="0"/>
                </a:lnTo>
                <a:lnTo>
                  <a:pt x="7657193" y="2890591"/>
                </a:lnTo>
                <a:lnTo>
                  <a:pt x="0" y="2890591"/>
                </a:lnTo>
                <a:lnTo>
                  <a:pt x="0" y="0"/>
                </a:lnTo>
                <a:close/>
              </a:path>
            </a:pathLst>
          </a:custGeom>
          <a:blipFill>
            <a:blip r:embed="rId3"/>
            <a:stretch>
              <a:fillRect l="0" t="0" r="0" b="0"/>
            </a:stretch>
          </a:blipFill>
        </p:spPr>
      </p:sp>
      <p:sp>
        <p:nvSpPr>
          <p:cNvPr name="Freeform 4" id="4"/>
          <p:cNvSpPr/>
          <p:nvPr/>
        </p:nvSpPr>
        <p:spPr>
          <a:xfrm flipH="false" flipV="false" rot="0">
            <a:off x="10923784" y="2682069"/>
            <a:ext cx="4644133" cy="3291530"/>
          </a:xfrm>
          <a:custGeom>
            <a:avLst/>
            <a:gdLst/>
            <a:ahLst/>
            <a:cxnLst/>
            <a:rect r="r" b="b" t="t" l="l"/>
            <a:pathLst>
              <a:path h="3291530" w="4644133">
                <a:moveTo>
                  <a:pt x="0" y="0"/>
                </a:moveTo>
                <a:lnTo>
                  <a:pt x="4644133" y="0"/>
                </a:lnTo>
                <a:lnTo>
                  <a:pt x="4644133" y="3291530"/>
                </a:lnTo>
                <a:lnTo>
                  <a:pt x="0" y="3291530"/>
                </a:lnTo>
                <a:lnTo>
                  <a:pt x="0" y="0"/>
                </a:lnTo>
                <a:close/>
              </a:path>
            </a:pathLst>
          </a:custGeom>
          <a:blipFill>
            <a:blip r:embed="rId4"/>
            <a:stretch>
              <a:fillRect l="0" t="0" r="0" b="0"/>
            </a:stretch>
          </a:blipFill>
        </p:spPr>
      </p:sp>
      <p:sp>
        <p:nvSpPr>
          <p:cNvPr name="TextBox 5" id="5"/>
          <p:cNvSpPr txBox="true"/>
          <p:nvPr/>
        </p:nvSpPr>
        <p:spPr>
          <a:xfrm rot="0">
            <a:off x="2641440" y="716238"/>
            <a:ext cx="12680694" cy="1219200"/>
          </a:xfrm>
          <a:prstGeom prst="rect">
            <a:avLst/>
          </a:prstGeom>
        </p:spPr>
        <p:txBody>
          <a:bodyPr anchor="t" rtlCol="false" tIns="0" lIns="0" bIns="0" rIns="0">
            <a:spAutoFit/>
          </a:bodyPr>
          <a:lstStyle/>
          <a:p>
            <a:pPr algn="ctr">
              <a:lnSpc>
                <a:spcPts val="9600"/>
              </a:lnSpc>
            </a:pPr>
            <a:r>
              <a:rPr lang="en-US" sz="8000">
                <a:solidFill>
                  <a:srgbClr val="2A2A2A"/>
                </a:solidFill>
                <a:latin typeface="Open Sans"/>
                <a:ea typeface="Open Sans"/>
                <a:cs typeface="Open Sans"/>
                <a:sym typeface="Open Sans"/>
              </a:rPr>
              <a:t>Procesos y Definiciones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399D4E"/>
        </a:solidFill>
      </p:bgPr>
    </p:bg>
    <p:spTree>
      <p:nvGrpSpPr>
        <p:cNvPr id="1" name=""/>
        <p:cNvGrpSpPr/>
        <p:nvPr/>
      </p:nvGrpSpPr>
      <p:grpSpPr>
        <a:xfrm>
          <a:off x="0" y="0"/>
          <a:ext cx="0" cy="0"/>
          <a:chOff x="0" y="0"/>
          <a:chExt cx="0" cy="0"/>
        </a:xfrm>
      </p:grpSpPr>
      <p:sp>
        <p:nvSpPr>
          <p:cNvPr name="Freeform 2" id="2"/>
          <p:cNvSpPr/>
          <p:nvPr/>
        </p:nvSpPr>
        <p:spPr>
          <a:xfrm flipH="false" flipV="false" rot="0">
            <a:off x="651059" y="2202228"/>
            <a:ext cx="11301259" cy="762835"/>
          </a:xfrm>
          <a:custGeom>
            <a:avLst/>
            <a:gdLst/>
            <a:ahLst/>
            <a:cxnLst/>
            <a:rect r="r" b="b" t="t" l="l"/>
            <a:pathLst>
              <a:path h="762835" w="11301259">
                <a:moveTo>
                  <a:pt x="0" y="0"/>
                </a:moveTo>
                <a:lnTo>
                  <a:pt x="11301259" y="0"/>
                </a:lnTo>
                <a:lnTo>
                  <a:pt x="11301259" y="762835"/>
                </a:lnTo>
                <a:lnTo>
                  <a:pt x="0" y="762835"/>
                </a:lnTo>
                <a:lnTo>
                  <a:pt x="0" y="0"/>
                </a:lnTo>
                <a:close/>
              </a:path>
            </a:pathLst>
          </a:custGeom>
          <a:blipFill>
            <a:blip r:embed="rId2"/>
            <a:stretch>
              <a:fillRect l="0" t="0" r="0" b="0"/>
            </a:stretch>
          </a:blipFill>
        </p:spPr>
      </p:sp>
      <p:sp>
        <p:nvSpPr>
          <p:cNvPr name="Freeform 3" id="3"/>
          <p:cNvSpPr/>
          <p:nvPr/>
        </p:nvSpPr>
        <p:spPr>
          <a:xfrm flipH="false" flipV="false" rot="0">
            <a:off x="14286562" y="1553712"/>
            <a:ext cx="1540918" cy="7704588"/>
          </a:xfrm>
          <a:custGeom>
            <a:avLst/>
            <a:gdLst/>
            <a:ahLst/>
            <a:cxnLst/>
            <a:rect r="r" b="b" t="t" l="l"/>
            <a:pathLst>
              <a:path h="7704588" w="1540918">
                <a:moveTo>
                  <a:pt x="0" y="0"/>
                </a:moveTo>
                <a:lnTo>
                  <a:pt x="1540918" y="0"/>
                </a:lnTo>
                <a:lnTo>
                  <a:pt x="1540918" y="7704588"/>
                </a:lnTo>
                <a:lnTo>
                  <a:pt x="0" y="7704588"/>
                </a:lnTo>
                <a:lnTo>
                  <a:pt x="0" y="0"/>
                </a:lnTo>
                <a:close/>
              </a:path>
            </a:pathLst>
          </a:custGeom>
          <a:blipFill>
            <a:blip r:embed="rId3"/>
            <a:stretch>
              <a:fillRect l="0" t="0" r="0" b="0"/>
            </a:stretch>
          </a:blipFill>
        </p:spPr>
      </p:sp>
      <p:sp>
        <p:nvSpPr>
          <p:cNvPr name="TextBox 4" id="4"/>
          <p:cNvSpPr txBox="true"/>
          <p:nvPr/>
        </p:nvSpPr>
        <p:spPr>
          <a:xfrm rot="0">
            <a:off x="-616066" y="357724"/>
            <a:ext cx="11113575" cy="1247775"/>
          </a:xfrm>
          <a:prstGeom prst="rect">
            <a:avLst/>
          </a:prstGeom>
        </p:spPr>
        <p:txBody>
          <a:bodyPr anchor="t" rtlCol="false" tIns="0" lIns="0" bIns="0" rIns="0">
            <a:spAutoFit/>
          </a:bodyPr>
          <a:lstStyle/>
          <a:p>
            <a:pPr algn="ctr">
              <a:lnSpc>
                <a:spcPts val="9846"/>
              </a:lnSpc>
            </a:pPr>
            <a:r>
              <a:rPr lang="en-US" sz="8205">
                <a:solidFill>
                  <a:srgbClr val="FFFFFF"/>
                </a:solidFill>
                <a:latin typeface="Open Sans"/>
                <a:ea typeface="Open Sans"/>
                <a:cs typeface="Open Sans"/>
                <a:sym typeface="Open Sans"/>
              </a:rPr>
              <a:t>Definiciones</a:t>
            </a:r>
          </a:p>
        </p:txBody>
      </p:sp>
      <p:sp>
        <p:nvSpPr>
          <p:cNvPr name="TextBox 5" id="5"/>
          <p:cNvSpPr txBox="true"/>
          <p:nvPr/>
        </p:nvSpPr>
        <p:spPr>
          <a:xfrm rot="0">
            <a:off x="676179" y="3804681"/>
            <a:ext cx="12587517" cy="5562600"/>
          </a:xfrm>
          <a:prstGeom prst="rect">
            <a:avLst/>
          </a:prstGeom>
        </p:spPr>
        <p:txBody>
          <a:bodyPr anchor="t" rtlCol="false" tIns="0" lIns="0" bIns="0" rIns="0">
            <a:spAutoFit/>
          </a:bodyPr>
          <a:lstStyle/>
          <a:p>
            <a:pPr algn="just">
              <a:lnSpc>
                <a:spcPts val="4042"/>
              </a:lnSpc>
            </a:pPr>
            <a:r>
              <a:rPr lang="en-US" b="true" sz="3368">
                <a:solidFill>
                  <a:srgbClr val="A1EFB2"/>
                </a:solidFill>
                <a:latin typeface="Open Sans Bold"/>
                <a:ea typeface="Open Sans Bold"/>
                <a:cs typeface="Open Sans Bold"/>
                <a:sym typeface="Open Sans Bold"/>
              </a:rPr>
              <a:t>La pestaña "Definitions</a:t>
            </a:r>
            <a:r>
              <a:rPr lang="en-US" b="true" sz="3368">
                <a:solidFill>
                  <a:srgbClr val="A1EFB2"/>
                </a:solidFill>
                <a:latin typeface="Open Sans Bold"/>
                <a:ea typeface="Open Sans Bold"/>
                <a:cs typeface="Open Sans Bold"/>
                <a:sym typeface="Open Sans Bold"/>
              </a:rPr>
              <a:t>" en SIMIO es una sección esencial en el software demodelado y simulación que permite alos usuarios definir los componentes y parámetros clave desu modelo, este apartado nos ayuda a poder detallar mas los modelos creados.</a:t>
            </a:r>
          </a:p>
          <a:p>
            <a:pPr algn="just">
              <a:lnSpc>
                <a:spcPts val="4042"/>
              </a:lnSpc>
            </a:pPr>
          </a:p>
          <a:p>
            <a:pPr algn="just">
              <a:lnSpc>
                <a:spcPts val="4042"/>
              </a:lnSpc>
            </a:pPr>
            <a:r>
              <a:rPr lang="en-US" b="true" sz="3368">
                <a:solidFill>
                  <a:srgbClr val="A1EFB2"/>
                </a:solidFill>
                <a:latin typeface="Open Sans Bold"/>
                <a:ea typeface="Open Sans Bold"/>
                <a:cs typeface="Open Sans Bold"/>
                <a:sym typeface="Open Sans Bold"/>
              </a:rPr>
              <a:t>Se puede definir elementos, atributos, propiedades, logicas de decisiones, distribuciones, calendarios programaciones y variables según nuestras necesidades.</a:t>
            </a:r>
          </a:p>
          <a:p>
            <a:pPr algn="just">
              <a:lnSpc>
                <a:spcPts val="4042"/>
              </a:lnSpc>
            </a:pPr>
          </a:p>
          <a:p>
            <a:pPr algn="just">
              <a:lnSpc>
                <a:spcPts val="4042"/>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698273" y="2647114"/>
            <a:ext cx="11301259" cy="1652809"/>
          </a:xfrm>
          <a:custGeom>
            <a:avLst/>
            <a:gdLst/>
            <a:ahLst/>
            <a:cxnLst/>
            <a:rect r="r" b="b" t="t" l="l"/>
            <a:pathLst>
              <a:path h="1652809" w="11301259">
                <a:moveTo>
                  <a:pt x="0" y="0"/>
                </a:moveTo>
                <a:lnTo>
                  <a:pt x="11301259" y="0"/>
                </a:lnTo>
                <a:lnTo>
                  <a:pt x="11301259" y="1652809"/>
                </a:lnTo>
                <a:lnTo>
                  <a:pt x="0" y="1652809"/>
                </a:lnTo>
                <a:lnTo>
                  <a:pt x="0" y="0"/>
                </a:lnTo>
                <a:close/>
              </a:path>
            </a:pathLst>
          </a:custGeom>
          <a:blipFill>
            <a:blip r:embed="rId2"/>
            <a:stretch>
              <a:fillRect l="0" t="0" r="0" b="0"/>
            </a:stretch>
          </a:blipFill>
        </p:spPr>
      </p:sp>
      <p:sp>
        <p:nvSpPr>
          <p:cNvPr name="TextBox 3" id="3"/>
          <p:cNvSpPr txBox="true"/>
          <p:nvPr/>
        </p:nvSpPr>
        <p:spPr>
          <a:xfrm rot="0">
            <a:off x="1028700" y="938825"/>
            <a:ext cx="8677275"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Definiciones</a:t>
            </a:r>
          </a:p>
        </p:txBody>
      </p:sp>
      <p:sp>
        <p:nvSpPr>
          <p:cNvPr name="TextBox 4" id="4"/>
          <p:cNvSpPr txBox="true"/>
          <p:nvPr/>
        </p:nvSpPr>
        <p:spPr>
          <a:xfrm rot="0">
            <a:off x="1028700" y="4842848"/>
            <a:ext cx="15889853" cy="53136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Los sta</a:t>
            </a:r>
            <a:r>
              <a:rPr lang="en-US" sz="3049">
                <a:solidFill>
                  <a:srgbClr val="2A2A2A"/>
                </a:solidFill>
                <a:latin typeface="Open Sans"/>
                <a:ea typeface="Open Sans"/>
                <a:cs typeface="Open Sans"/>
                <a:sym typeface="Open Sans"/>
              </a:rPr>
              <a:t>tes (estados), son variables que describen las condiciones o características de losobjetos en el modelo durante la simulación. Los estados permiten alos usuarios monitorear y controlar el comportamiento de las entidades, recursos y otros elementos del modelo alolargo del tiempo.</a:t>
            </a:r>
          </a:p>
          <a:p>
            <a:pPr algn="just">
              <a:lnSpc>
                <a:spcPts val="4269"/>
              </a:lnSpc>
            </a:pPr>
          </a:p>
          <a:p>
            <a:pPr algn="just">
              <a:lnSpc>
                <a:spcPts val="4269"/>
              </a:lnSpc>
            </a:pPr>
            <a:r>
              <a:rPr lang="en-US" sz="3049">
                <a:solidFill>
                  <a:srgbClr val="2A2A2A"/>
                </a:solidFill>
                <a:latin typeface="Open Sans"/>
                <a:ea typeface="Open Sans"/>
                <a:cs typeface="Open Sans"/>
                <a:sym typeface="Open Sans"/>
              </a:rPr>
              <a:t>Podemos generar constantes, variables, listas, arreglos, entre otras, también se le puedecolocar comovariables deobjetos, también al igual que en la programación, se puede dar algún valorinicial.</a:t>
            </a:r>
          </a:p>
          <a:p>
            <a:pPr algn="just">
              <a:lnSpc>
                <a:spcPts val="4269"/>
              </a:lnSpc>
            </a:pPr>
          </a:p>
          <a:p>
            <a:pPr algn="l">
              <a:lnSpc>
                <a:spcPts val="4269"/>
              </a:lnSpc>
            </a:pPr>
          </a:p>
        </p:txBody>
      </p:sp>
      <p:sp>
        <p:nvSpPr>
          <p:cNvPr name="AutoShape 5" id="5"/>
          <p:cNvSpPr/>
          <p:nvPr/>
        </p:nvSpPr>
        <p:spPr>
          <a:xfrm rot="0">
            <a:off x="17560817" y="0"/>
            <a:ext cx="6896061" cy="10287000"/>
          </a:xfrm>
          <a:prstGeom prst="rect">
            <a:avLst/>
          </a:prstGeom>
          <a:solidFill>
            <a:srgbClr val="399D4E"/>
          </a:solidFill>
        </p:spPr>
      </p:sp>
      <p:sp>
        <p:nvSpPr>
          <p:cNvPr name="AutoShape 6" id="6"/>
          <p:cNvSpPr/>
          <p:nvPr/>
        </p:nvSpPr>
        <p:spPr>
          <a:xfrm rot="0">
            <a:off x="-30423480" y="0"/>
            <a:ext cx="31177040" cy="10287000"/>
          </a:xfrm>
          <a:prstGeom prst="rect">
            <a:avLst/>
          </a:prstGeom>
          <a:solidFill>
            <a:srgbClr val="399D4E"/>
          </a:solid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Freeform 4" id="4"/>
          <p:cNvSpPr/>
          <p:nvPr/>
        </p:nvSpPr>
        <p:spPr>
          <a:xfrm flipH="false" flipV="false" rot="0">
            <a:off x="3700156" y="4880599"/>
            <a:ext cx="11301259" cy="3927187"/>
          </a:xfrm>
          <a:custGeom>
            <a:avLst/>
            <a:gdLst/>
            <a:ahLst/>
            <a:cxnLst/>
            <a:rect r="r" b="b" t="t" l="l"/>
            <a:pathLst>
              <a:path h="3927187" w="11301259">
                <a:moveTo>
                  <a:pt x="0" y="0"/>
                </a:moveTo>
                <a:lnTo>
                  <a:pt x="11301259" y="0"/>
                </a:lnTo>
                <a:lnTo>
                  <a:pt x="11301259" y="3927188"/>
                </a:lnTo>
                <a:lnTo>
                  <a:pt x="0" y="3927188"/>
                </a:lnTo>
                <a:lnTo>
                  <a:pt x="0" y="0"/>
                </a:lnTo>
                <a:close/>
              </a:path>
            </a:pathLst>
          </a:custGeom>
          <a:blipFill>
            <a:blip r:embed="rId2"/>
            <a:stretch>
              <a:fillRect l="0" t="0" r="0" b="0"/>
            </a:stretch>
          </a:blipFill>
        </p:spPr>
      </p:sp>
      <p:sp>
        <p:nvSpPr>
          <p:cNvPr name="TextBox 5" id="5"/>
          <p:cNvSpPr txBox="true"/>
          <p:nvPr/>
        </p:nvSpPr>
        <p:spPr>
          <a:xfrm rot="0">
            <a:off x="1028700" y="481013"/>
            <a:ext cx="13656412"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Definiciones Real - Integer</a:t>
            </a:r>
          </a:p>
        </p:txBody>
      </p:sp>
      <p:sp>
        <p:nvSpPr>
          <p:cNvPr name="TextBox 6" id="6"/>
          <p:cNvSpPr txBox="true"/>
          <p:nvPr/>
        </p:nvSpPr>
        <p:spPr>
          <a:xfrm rot="0">
            <a:off x="1212262" y="2262379"/>
            <a:ext cx="15889853" cy="31800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Los </a:t>
            </a:r>
            <a:r>
              <a:rPr lang="en-US" sz="3049">
                <a:solidFill>
                  <a:srgbClr val="2A2A2A"/>
                </a:solidFill>
                <a:latin typeface="Open Sans"/>
                <a:ea typeface="Open Sans"/>
                <a:cs typeface="Open Sans"/>
                <a:sym typeface="Open Sans"/>
              </a:rPr>
              <a:t>estados reales actúan igual que los enteros, se suelen utilizar parallevar el conteo de entidades, de finanzas, calculos degastos, entreotrasmas,la única diferencia que contiene es que elDisplay Format es una propiedad que no tienen los integer.</a:t>
            </a:r>
          </a:p>
          <a:p>
            <a:pPr algn="just">
              <a:lnSpc>
                <a:spcPts val="4269"/>
              </a:lnSpc>
            </a:pPr>
          </a:p>
          <a:p>
            <a:pPr algn="just">
              <a:lnSpc>
                <a:spcPts val="4269"/>
              </a:lnSpc>
            </a:pPr>
          </a:p>
          <a:p>
            <a:pPr algn="l">
              <a:lnSpc>
                <a:spcPts val="426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Freeform 4" id="4"/>
          <p:cNvSpPr/>
          <p:nvPr/>
        </p:nvSpPr>
        <p:spPr>
          <a:xfrm flipH="false" flipV="false" rot="0">
            <a:off x="3700156" y="4880599"/>
            <a:ext cx="11301259" cy="3927187"/>
          </a:xfrm>
          <a:custGeom>
            <a:avLst/>
            <a:gdLst/>
            <a:ahLst/>
            <a:cxnLst/>
            <a:rect r="r" b="b" t="t" l="l"/>
            <a:pathLst>
              <a:path h="3927187" w="11301259">
                <a:moveTo>
                  <a:pt x="0" y="0"/>
                </a:moveTo>
                <a:lnTo>
                  <a:pt x="11301259" y="0"/>
                </a:lnTo>
                <a:lnTo>
                  <a:pt x="11301259" y="3927188"/>
                </a:lnTo>
                <a:lnTo>
                  <a:pt x="0" y="3927188"/>
                </a:lnTo>
                <a:lnTo>
                  <a:pt x="0" y="0"/>
                </a:lnTo>
                <a:close/>
              </a:path>
            </a:pathLst>
          </a:custGeom>
          <a:blipFill>
            <a:blip r:embed="rId2"/>
            <a:stretch>
              <a:fillRect l="0" t="0" r="0" b="0"/>
            </a:stretch>
          </a:blipFill>
        </p:spPr>
      </p:sp>
      <p:sp>
        <p:nvSpPr>
          <p:cNvPr name="TextBox 5" id="5"/>
          <p:cNvSpPr txBox="true"/>
          <p:nvPr/>
        </p:nvSpPr>
        <p:spPr>
          <a:xfrm rot="0">
            <a:off x="1028700" y="481013"/>
            <a:ext cx="13656412"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Definiciones Boolean</a:t>
            </a:r>
          </a:p>
        </p:txBody>
      </p:sp>
      <p:sp>
        <p:nvSpPr>
          <p:cNvPr name="TextBox 6" id="6"/>
          <p:cNvSpPr txBox="true"/>
          <p:nvPr/>
        </p:nvSpPr>
        <p:spPr>
          <a:xfrm rot="0">
            <a:off x="1199074" y="1935513"/>
            <a:ext cx="15889853" cy="15798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Los </a:t>
            </a:r>
            <a:r>
              <a:rPr lang="en-US" sz="3049">
                <a:solidFill>
                  <a:srgbClr val="2A2A2A"/>
                </a:solidFill>
                <a:latin typeface="Open Sans"/>
                <a:ea typeface="Open Sans"/>
                <a:cs typeface="Open Sans"/>
                <a:sym typeface="Open Sans"/>
              </a:rPr>
              <a:t>estados booleanos, los utilizamos paratener activo o inactivo algun servidor, un ejemplo deuso seria cuando tenemos un servidor en uso,podemos obtener el valor booleano sies verdadero o falso, de igualmanera podemos utilizarlo como un switch.</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Freeform 4" id="4"/>
          <p:cNvSpPr/>
          <p:nvPr/>
        </p:nvSpPr>
        <p:spPr>
          <a:xfrm flipH="false" flipV="false" rot="0">
            <a:off x="4620336" y="4467444"/>
            <a:ext cx="9325266" cy="4790856"/>
          </a:xfrm>
          <a:custGeom>
            <a:avLst/>
            <a:gdLst/>
            <a:ahLst/>
            <a:cxnLst/>
            <a:rect r="r" b="b" t="t" l="l"/>
            <a:pathLst>
              <a:path h="4790856" w="9325266">
                <a:moveTo>
                  <a:pt x="0" y="0"/>
                </a:moveTo>
                <a:lnTo>
                  <a:pt x="9325266" y="0"/>
                </a:lnTo>
                <a:lnTo>
                  <a:pt x="9325266" y="4790856"/>
                </a:lnTo>
                <a:lnTo>
                  <a:pt x="0" y="4790856"/>
                </a:lnTo>
                <a:lnTo>
                  <a:pt x="0" y="0"/>
                </a:lnTo>
                <a:close/>
              </a:path>
            </a:pathLst>
          </a:custGeom>
          <a:blipFill>
            <a:blip r:embed="rId2"/>
            <a:stretch>
              <a:fillRect l="0" t="0" r="0" b="0"/>
            </a:stretch>
          </a:blipFill>
        </p:spPr>
      </p:sp>
      <p:sp>
        <p:nvSpPr>
          <p:cNvPr name="TextBox 5" id="5"/>
          <p:cNvSpPr txBox="true"/>
          <p:nvPr/>
        </p:nvSpPr>
        <p:spPr>
          <a:xfrm rot="0">
            <a:off x="1028700" y="481013"/>
            <a:ext cx="13656412"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Definiciones Date Time</a:t>
            </a:r>
          </a:p>
        </p:txBody>
      </p:sp>
      <p:sp>
        <p:nvSpPr>
          <p:cNvPr name="TextBox 6" id="6"/>
          <p:cNvSpPr txBox="true"/>
          <p:nvPr/>
        </p:nvSpPr>
        <p:spPr>
          <a:xfrm rot="0">
            <a:off x="1028700" y="1688977"/>
            <a:ext cx="15889853" cy="26466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Los </a:t>
            </a:r>
            <a:r>
              <a:rPr lang="en-US" sz="3049">
                <a:solidFill>
                  <a:srgbClr val="2A2A2A"/>
                </a:solidFill>
                <a:latin typeface="Open Sans"/>
                <a:ea typeface="Open Sans"/>
                <a:cs typeface="Open Sans"/>
                <a:sym typeface="Open Sans"/>
              </a:rPr>
              <a:t>estados DateTime,es un valor que representa una fechay hora, un ejemplo para esta variable, puede ser el realizar una comparacion con el tiempo actual, una vez llegado esa hora y fecha, se ejecuta la funcion por ejemplo, una entrega inicio de labores, cierre dela empresa, etc.</a:t>
            </a:r>
          </a:p>
          <a:p>
            <a:pPr algn="just">
              <a:lnSpc>
                <a:spcPts val="4269"/>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DAGoH5t331I</dc:identifier>
  <dcterms:modified xsi:type="dcterms:W3CDTF">2011-08-01T06:04:30Z</dcterms:modified>
  <cp:revision>1</cp:revision>
  <dc:title>Semana 6</dc:title>
</cp:coreProperties>
</file>

<file path=docProps/thumbnail.jpeg>
</file>